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53"/>
  </p:notesMasterIdLst>
  <p:sldIdLst>
    <p:sldId id="256" r:id="rId2"/>
    <p:sldId id="269" r:id="rId3"/>
    <p:sldId id="282" r:id="rId4"/>
    <p:sldId id="283" r:id="rId5"/>
    <p:sldId id="270" r:id="rId6"/>
    <p:sldId id="314" r:id="rId7"/>
    <p:sldId id="273" r:id="rId8"/>
    <p:sldId id="271" r:id="rId9"/>
    <p:sldId id="274" r:id="rId10"/>
    <p:sldId id="277" r:id="rId11"/>
    <p:sldId id="318" r:id="rId12"/>
    <p:sldId id="326" r:id="rId13"/>
    <p:sldId id="297" r:id="rId14"/>
    <p:sldId id="276" r:id="rId15"/>
    <p:sldId id="327" r:id="rId16"/>
    <p:sldId id="298" r:id="rId17"/>
    <p:sldId id="299" r:id="rId18"/>
    <p:sldId id="328" r:id="rId19"/>
    <p:sldId id="329" r:id="rId20"/>
    <p:sldId id="300" r:id="rId21"/>
    <p:sldId id="332" r:id="rId22"/>
    <p:sldId id="333" r:id="rId23"/>
    <p:sldId id="301" r:id="rId24"/>
    <p:sldId id="302" r:id="rId25"/>
    <p:sldId id="278" r:id="rId26"/>
    <p:sldId id="303" r:id="rId27"/>
    <p:sldId id="304" r:id="rId28"/>
    <p:sldId id="330" r:id="rId29"/>
    <p:sldId id="334" r:id="rId30"/>
    <p:sldId id="335" r:id="rId31"/>
    <p:sldId id="343" r:id="rId32"/>
    <p:sldId id="336" r:id="rId33"/>
    <p:sldId id="279" r:id="rId34"/>
    <p:sldId id="306" r:id="rId35"/>
    <p:sldId id="331" r:id="rId36"/>
    <p:sldId id="307" r:id="rId37"/>
    <p:sldId id="308" r:id="rId38"/>
    <p:sldId id="337" r:id="rId39"/>
    <p:sldId id="286" r:id="rId40"/>
    <p:sldId id="309" r:id="rId41"/>
    <p:sldId id="339" r:id="rId42"/>
    <p:sldId id="287" r:id="rId43"/>
    <p:sldId id="310" r:id="rId44"/>
    <p:sldId id="311" r:id="rId45"/>
    <p:sldId id="312" r:id="rId46"/>
    <p:sldId id="342" r:id="rId47"/>
    <p:sldId id="321" r:id="rId48"/>
    <p:sldId id="324" r:id="rId49"/>
    <p:sldId id="325" r:id="rId50"/>
    <p:sldId id="338" r:id="rId51"/>
    <p:sldId id="340" r:id="rId52"/>
  </p:sldIdLst>
  <p:sldSz cx="9144000" cy="6858000" type="screen4x3"/>
  <p:notesSz cx="6781800" cy="9926638"/>
  <p:defaultTextStyle>
    <a:defPPr>
      <a:defRPr lang="hu-H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94693" autoAdjust="0"/>
  </p:normalViewPr>
  <p:slideViewPr>
    <p:cSldViewPr>
      <p:cViewPr>
        <p:scale>
          <a:sx n="70" d="100"/>
          <a:sy n="70" d="100"/>
        </p:scale>
        <p:origin x="-2814"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3DEDA-C339-488C-8F0F-5062D8FD5F7E}" type="doc">
      <dgm:prSet loTypeId="urn:microsoft.com/office/officeart/2005/8/layout/hProcess9" loCatId="process" qsTypeId="urn:microsoft.com/office/officeart/2005/8/quickstyle/simple1" qsCatId="simple" csTypeId="urn:microsoft.com/office/officeart/2005/8/colors/accent2_3" csCatId="accent2" phldr="1"/>
      <dgm:spPr/>
    </dgm:pt>
    <dgm:pt modelId="{A667AF56-3E67-4A8B-8D70-AEFA83D77420}">
      <dgm:prSet phldrT="[Szöveg]"/>
      <dgm:spPr/>
      <dgm:t>
        <a:bodyPr/>
        <a:lstStyle/>
        <a:p>
          <a:r>
            <a:rPr lang="hu-HU" b="0" dirty="0" smtClean="0">
              <a:latin typeface="+mj-lt"/>
            </a:rPr>
            <a:t>1972</a:t>
          </a:r>
          <a:endParaRPr lang="hu-HU" b="0" dirty="0"/>
        </a:p>
      </dgm:t>
    </dgm:pt>
    <dgm:pt modelId="{E3196D95-212A-4229-AF86-69F5D54483C9}" type="parTrans" cxnId="{728D170A-754C-4DEF-97A4-57FF16FC0232}">
      <dgm:prSet/>
      <dgm:spPr/>
      <dgm:t>
        <a:bodyPr/>
        <a:lstStyle/>
        <a:p>
          <a:endParaRPr lang="hu-HU"/>
        </a:p>
      </dgm:t>
    </dgm:pt>
    <dgm:pt modelId="{0C5AF4E4-3C56-4670-931C-C2A64E8EEAA8}" type="sibTrans" cxnId="{728D170A-754C-4DEF-97A4-57FF16FC0232}">
      <dgm:prSet/>
      <dgm:spPr/>
      <dgm:t>
        <a:bodyPr/>
        <a:lstStyle/>
        <a:p>
          <a:endParaRPr lang="hu-HU"/>
        </a:p>
      </dgm:t>
    </dgm:pt>
    <dgm:pt modelId="{37A22431-C89E-43E4-8036-36F0DAFD3A76}">
      <dgm:prSet phldrT="[Szöveg]"/>
      <dgm:spPr/>
      <dgm:t>
        <a:bodyPr/>
        <a:lstStyle/>
        <a:p>
          <a:r>
            <a:rPr lang="hu-HU" b="0" dirty="0" smtClean="0">
              <a:latin typeface="+mj-lt"/>
            </a:rPr>
            <a:t>1987</a:t>
          </a:r>
          <a:endParaRPr lang="hu-HU" b="0" dirty="0"/>
        </a:p>
      </dgm:t>
    </dgm:pt>
    <dgm:pt modelId="{ABB3C1EE-03E6-4C6A-8BE8-4F5B76F4F031}" type="parTrans" cxnId="{661953B5-6CC7-4507-A0F0-3B1C99F7B880}">
      <dgm:prSet/>
      <dgm:spPr/>
      <dgm:t>
        <a:bodyPr/>
        <a:lstStyle/>
        <a:p>
          <a:endParaRPr lang="hu-HU"/>
        </a:p>
      </dgm:t>
    </dgm:pt>
    <dgm:pt modelId="{598154C1-5F8D-46C0-9642-302DAE427DE5}" type="sibTrans" cxnId="{661953B5-6CC7-4507-A0F0-3B1C99F7B880}">
      <dgm:prSet/>
      <dgm:spPr/>
      <dgm:t>
        <a:bodyPr/>
        <a:lstStyle/>
        <a:p>
          <a:endParaRPr lang="hu-HU"/>
        </a:p>
      </dgm:t>
    </dgm:pt>
    <dgm:pt modelId="{DAC53411-3EB9-4B11-A6B1-907DDF537A92}">
      <dgm:prSet phldrT="[Szöveg]"/>
      <dgm:spPr/>
      <dgm:t>
        <a:bodyPr/>
        <a:lstStyle/>
        <a:p>
          <a:r>
            <a:rPr lang="hu-HU" dirty="0" smtClean="0">
              <a:latin typeface="+mj-lt"/>
            </a:rPr>
            <a:t>1993</a:t>
          </a:r>
          <a:endParaRPr lang="hu-HU" dirty="0"/>
        </a:p>
      </dgm:t>
    </dgm:pt>
    <dgm:pt modelId="{39D9CEC1-C59D-4A55-B267-A8FDAB0F1682}" type="parTrans" cxnId="{F9CEC0DE-6E09-4649-AE6E-5A64EA4711D1}">
      <dgm:prSet/>
      <dgm:spPr/>
      <dgm:t>
        <a:bodyPr/>
        <a:lstStyle/>
        <a:p>
          <a:endParaRPr lang="hu-HU"/>
        </a:p>
      </dgm:t>
    </dgm:pt>
    <dgm:pt modelId="{AC70AFF1-948C-4E40-95AC-6883BC4516F3}" type="sibTrans" cxnId="{F9CEC0DE-6E09-4649-AE6E-5A64EA4711D1}">
      <dgm:prSet/>
      <dgm:spPr/>
      <dgm:t>
        <a:bodyPr/>
        <a:lstStyle/>
        <a:p>
          <a:endParaRPr lang="hu-HU"/>
        </a:p>
      </dgm:t>
    </dgm:pt>
    <dgm:pt modelId="{A767B6AA-DB16-4DD4-B12B-CD60377461E4}">
      <dgm:prSet/>
      <dgm:spPr/>
      <dgm:t>
        <a:bodyPr/>
        <a:lstStyle/>
        <a:p>
          <a:r>
            <a:rPr lang="hu-HU" dirty="0" smtClean="0"/>
            <a:t>1999</a:t>
          </a:r>
          <a:endParaRPr lang="hu-HU" dirty="0"/>
        </a:p>
      </dgm:t>
    </dgm:pt>
    <dgm:pt modelId="{6923DFED-9AEC-4A3B-BFE4-FBEB22311AF1}" type="parTrans" cxnId="{45424E52-A5B8-453D-9788-974C3D9816F9}">
      <dgm:prSet/>
      <dgm:spPr/>
      <dgm:t>
        <a:bodyPr/>
        <a:lstStyle/>
        <a:p>
          <a:endParaRPr lang="hu-HU"/>
        </a:p>
      </dgm:t>
    </dgm:pt>
    <dgm:pt modelId="{B319A13E-C291-4C61-BFA1-EB7A99229992}" type="sibTrans" cxnId="{45424E52-A5B8-453D-9788-974C3D9816F9}">
      <dgm:prSet/>
      <dgm:spPr/>
      <dgm:t>
        <a:bodyPr/>
        <a:lstStyle/>
        <a:p>
          <a:endParaRPr lang="hu-HU"/>
        </a:p>
      </dgm:t>
    </dgm:pt>
    <dgm:pt modelId="{1B681D1F-7F4E-431D-A014-52929E3240CE}">
      <dgm:prSet/>
      <dgm:spPr/>
      <dgm:t>
        <a:bodyPr/>
        <a:lstStyle/>
        <a:p>
          <a:r>
            <a:rPr lang="hu-HU" dirty="0" smtClean="0"/>
            <a:t>2009</a:t>
          </a:r>
          <a:endParaRPr lang="hu-HU" dirty="0"/>
        </a:p>
      </dgm:t>
    </dgm:pt>
    <dgm:pt modelId="{C3A491D7-DF96-46D9-98D8-B1C7C52B4DA5}" type="parTrans" cxnId="{A1348DDA-8E92-447B-88EF-2A092F9C1A31}">
      <dgm:prSet/>
      <dgm:spPr/>
      <dgm:t>
        <a:bodyPr/>
        <a:lstStyle/>
        <a:p>
          <a:endParaRPr lang="hu-HU"/>
        </a:p>
      </dgm:t>
    </dgm:pt>
    <dgm:pt modelId="{96C14A34-0024-47F7-BFBE-1A61145951FD}" type="sibTrans" cxnId="{A1348DDA-8E92-447B-88EF-2A092F9C1A31}">
      <dgm:prSet/>
      <dgm:spPr/>
      <dgm:t>
        <a:bodyPr/>
        <a:lstStyle/>
        <a:p>
          <a:endParaRPr lang="hu-HU"/>
        </a:p>
      </dgm:t>
    </dgm:pt>
    <dgm:pt modelId="{291416E5-778C-4E07-8AAD-BAB5AA1066CF}" type="pres">
      <dgm:prSet presAssocID="{34C3DEDA-C339-488C-8F0F-5062D8FD5F7E}" presName="CompostProcess" presStyleCnt="0">
        <dgm:presLayoutVars>
          <dgm:dir/>
          <dgm:resizeHandles val="exact"/>
        </dgm:presLayoutVars>
      </dgm:prSet>
      <dgm:spPr/>
    </dgm:pt>
    <dgm:pt modelId="{6A682BA8-DF11-45C2-AFC1-9DE586D8217A}" type="pres">
      <dgm:prSet presAssocID="{34C3DEDA-C339-488C-8F0F-5062D8FD5F7E}" presName="arrow" presStyleLbl="bgShp" presStyleIdx="0" presStyleCnt="1"/>
      <dgm:spPr/>
    </dgm:pt>
    <dgm:pt modelId="{B4496C46-06E7-4044-BB44-E8B435C51C9D}" type="pres">
      <dgm:prSet presAssocID="{34C3DEDA-C339-488C-8F0F-5062D8FD5F7E}" presName="linearProcess" presStyleCnt="0"/>
      <dgm:spPr/>
    </dgm:pt>
    <dgm:pt modelId="{E7E7B1F7-8A0F-4E9D-A4FF-783D16959CB9}" type="pres">
      <dgm:prSet presAssocID="{A667AF56-3E67-4A8B-8D70-AEFA83D77420}" presName="textNode" presStyleLbl="node1" presStyleIdx="0" presStyleCnt="5">
        <dgm:presLayoutVars>
          <dgm:bulletEnabled val="1"/>
        </dgm:presLayoutVars>
      </dgm:prSet>
      <dgm:spPr/>
      <dgm:t>
        <a:bodyPr/>
        <a:lstStyle/>
        <a:p>
          <a:endParaRPr lang="hu-HU"/>
        </a:p>
      </dgm:t>
    </dgm:pt>
    <dgm:pt modelId="{A829D562-2D50-4F65-A002-5635A143E2E5}" type="pres">
      <dgm:prSet presAssocID="{0C5AF4E4-3C56-4670-931C-C2A64E8EEAA8}" presName="sibTrans" presStyleCnt="0"/>
      <dgm:spPr/>
    </dgm:pt>
    <dgm:pt modelId="{A056E208-228F-47CB-B3F9-D2228548ADC1}" type="pres">
      <dgm:prSet presAssocID="{37A22431-C89E-43E4-8036-36F0DAFD3A76}" presName="textNode" presStyleLbl="node1" presStyleIdx="1" presStyleCnt="5">
        <dgm:presLayoutVars>
          <dgm:bulletEnabled val="1"/>
        </dgm:presLayoutVars>
      </dgm:prSet>
      <dgm:spPr/>
      <dgm:t>
        <a:bodyPr/>
        <a:lstStyle/>
        <a:p>
          <a:endParaRPr lang="hu-HU"/>
        </a:p>
      </dgm:t>
    </dgm:pt>
    <dgm:pt modelId="{F56FDCA4-402F-40D5-953E-B04139DB1DC8}" type="pres">
      <dgm:prSet presAssocID="{598154C1-5F8D-46C0-9642-302DAE427DE5}" presName="sibTrans" presStyleCnt="0"/>
      <dgm:spPr/>
    </dgm:pt>
    <dgm:pt modelId="{569FE87D-F790-45A7-A2A6-9DB20FFB3046}" type="pres">
      <dgm:prSet presAssocID="{DAC53411-3EB9-4B11-A6B1-907DDF537A92}" presName="textNode" presStyleLbl="node1" presStyleIdx="2" presStyleCnt="5">
        <dgm:presLayoutVars>
          <dgm:bulletEnabled val="1"/>
        </dgm:presLayoutVars>
      </dgm:prSet>
      <dgm:spPr/>
      <dgm:t>
        <a:bodyPr/>
        <a:lstStyle/>
        <a:p>
          <a:endParaRPr lang="hu-HU"/>
        </a:p>
      </dgm:t>
    </dgm:pt>
    <dgm:pt modelId="{0B5EA714-BA59-4558-832F-3C14A9D2DC37}" type="pres">
      <dgm:prSet presAssocID="{AC70AFF1-948C-4E40-95AC-6883BC4516F3}" presName="sibTrans" presStyleCnt="0"/>
      <dgm:spPr/>
    </dgm:pt>
    <dgm:pt modelId="{1A446E49-860B-43C6-9637-A93CD619CF9B}" type="pres">
      <dgm:prSet presAssocID="{A767B6AA-DB16-4DD4-B12B-CD60377461E4}" presName="textNode" presStyleLbl="node1" presStyleIdx="3" presStyleCnt="5">
        <dgm:presLayoutVars>
          <dgm:bulletEnabled val="1"/>
        </dgm:presLayoutVars>
      </dgm:prSet>
      <dgm:spPr/>
      <dgm:t>
        <a:bodyPr/>
        <a:lstStyle/>
        <a:p>
          <a:endParaRPr lang="hu-HU"/>
        </a:p>
      </dgm:t>
    </dgm:pt>
    <dgm:pt modelId="{4E9C58D5-093B-4462-8D87-0237C48D359C}" type="pres">
      <dgm:prSet presAssocID="{B319A13E-C291-4C61-BFA1-EB7A99229992}" presName="sibTrans" presStyleCnt="0"/>
      <dgm:spPr/>
    </dgm:pt>
    <dgm:pt modelId="{70927C1B-7A28-40C8-A457-E43988D01FAC}" type="pres">
      <dgm:prSet presAssocID="{1B681D1F-7F4E-431D-A014-52929E3240CE}" presName="textNode" presStyleLbl="node1" presStyleIdx="4" presStyleCnt="5">
        <dgm:presLayoutVars>
          <dgm:bulletEnabled val="1"/>
        </dgm:presLayoutVars>
      </dgm:prSet>
      <dgm:spPr/>
      <dgm:t>
        <a:bodyPr/>
        <a:lstStyle/>
        <a:p>
          <a:endParaRPr lang="hu-HU"/>
        </a:p>
      </dgm:t>
    </dgm:pt>
  </dgm:ptLst>
  <dgm:cxnLst>
    <dgm:cxn modelId="{F9CEC0DE-6E09-4649-AE6E-5A64EA4711D1}" srcId="{34C3DEDA-C339-488C-8F0F-5062D8FD5F7E}" destId="{DAC53411-3EB9-4B11-A6B1-907DDF537A92}" srcOrd="2" destOrd="0" parTransId="{39D9CEC1-C59D-4A55-B267-A8FDAB0F1682}" sibTransId="{AC70AFF1-948C-4E40-95AC-6883BC4516F3}"/>
    <dgm:cxn modelId="{728D170A-754C-4DEF-97A4-57FF16FC0232}" srcId="{34C3DEDA-C339-488C-8F0F-5062D8FD5F7E}" destId="{A667AF56-3E67-4A8B-8D70-AEFA83D77420}" srcOrd="0" destOrd="0" parTransId="{E3196D95-212A-4229-AF86-69F5D54483C9}" sibTransId="{0C5AF4E4-3C56-4670-931C-C2A64E8EEAA8}"/>
    <dgm:cxn modelId="{4EB33946-BDE1-44C8-ADB8-EE5F12BB75E6}" type="presOf" srcId="{37A22431-C89E-43E4-8036-36F0DAFD3A76}" destId="{A056E208-228F-47CB-B3F9-D2228548ADC1}" srcOrd="0" destOrd="0" presId="urn:microsoft.com/office/officeart/2005/8/layout/hProcess9"/>
    <dgm:cxn modelId="{BC6BB096-A1F7-41B9-BE7F-80C501FC2E47}" type="presOf" srcId="{DAC53411-3EB9-4B11-A6B1-907DDF537A92}" destId="{569FE87D-F790-45A7-A2A6-9DB20FFB3046}" srcOrd="0" destOrd="0" presId="urn:microsoft.com/office/officeart/2005/8/layout/hProcess9"/>
    <dgm:cxn modelId="{A1348DDA-8E92-447B-88EF-2A092F9C1A31}" srcId="{34C3DEDA-C339-488C-8F0F-5062D8FD5F7E}" destId="{1B681D1F-7F4E-431D-A014-52929E3240CE}" srcOrd="4" destOrd="0" parTransId="{C3A491D7-DF96-46D9-98D8-B1C7C52B4DA5}" sibTransId="{96C14A34-0024-47F7-BFBE-1A61145951FD}"/>
    <dgm:cxn modelId="{4D1CBBD2-B390-4DFE-BDC8-4375FE477578}" type="presOf" srcId="{34C3DEDA-C339-488C-8F0F-5062D8FD5F7E}" destId="{291416E5-778C-4E07-8AAD-BAB5AA1066CF}" srcOrd="0" destOrd="0" presId="urn:microsoft.com/office/officeart/2005/8/layout/hProcess9"/>
    <dgm:cxn modelId="{4569FDB9-4AC0-4D6B-9B50-12841725CAAE}" type="presOf" srcId="{A667AF56-3E67-4A8B-8D70-AEFA83D77420}" destId="{E7E7B1F7-8A0F-4E9D-A4FF-783D16959CB9}" srcOrd="0" destOrd="0" presId="urn:microsoft.com/office/officeart/2005/8/layout/hProcess9"/>
    <dgm:cxn modelId="{45424E52-A5B8-453D-9788-974C3D9816F9}" srcId="{34C3DEDA-C339-488C-8F0F-5062D8FD5F7E}" destId="{A767B6AA-DB16-4DD4-B12B-CD60377461E4}" srcOrd="3" destOrd="0" parTransId="{6923DFED-9AEC-4A3B-BFE4-FBEB22311AF1}" sibTransId="{B319A13E-C291-4C61-BFA1-EB7A99229992}"/>
    <dgm:cxn modelId="{661953B5-6CC7-4507-A0F0-3B1C99F7B880}" srcId="{34C3DEDA-C339-488C-8F0F-5062D8FD5F7E}" destId="{37A22431-C89E-43E4-8036-36F0DAFD3A76}" srcOrd="1" destOrd="0" parTransId="{ABB3C1EE-03E6-4C6A-8BE8-4F5B76F4F031}" sibTransId="{598154C1-5F8D-46C0-9642-302DAE427DE5}"/>
    <dgm:cxn modelId="{016DDF8A-8279-46E3-8F7A-A7404AAA91ED}" type="presOf" srcId="{1B681D1F-7F4E-431D-A014-52929E3240CE}" destId="{70927C1B-7A28-40C8-A457-E43988D01FAC}" srcOrd="0" destOrd="0" presId="urn:microsoft.com/office/officeart/2005/8/layout/hProcess9"/>
    <dgm:cxn modelId="{E30D0258-E3C6-42AC-9064-A10D90918757}" type="presOf" srcId="{A767B6AA-DB16-4DD4-B12B-CD60377461E4}" destId="{1A446E49-860B-43C6-9637-A93CD619CF9B}" srcOrd="0" destOrd="0" presId="urn:microsoft.com/office/officeart/2005/8/layout/hProcess9"/>
    <dgm:cxn modelId="{AB3CDED0-0DDA-4F88-AC04-36F89AB7B971}" type="presParOf" srcId="{291416E5-778C-4E07-8AAD-BAB5AA1066CF}" destId="{6A682BA8-DF11-45C2-AFC1-9DE586D8217A}" srcOrd="0" destOrd="0" presId="urn:microsoft.com/office/officeart/2005/8/layout/hProcess9"/>
    <dgm:cxn modelId="{4891241C-16E9-4B53-A0BF-9A0F041279B0}" type="presParOf" srcId="{291416E5-778C-4E07-8AAD-BAB5AA1066CF}" destId="{B4496C46-06E7-4044-BB44-E8B435C51C9D}" srcOrd="1" destOrd="0" presId="urn:microsoft.com/office/officeart/2005/8/layout/hProcess9"/>
    <dgm:cxn modelId="{59C172BC-DC68-4319-8C19-4AD176065DF2}" type="presParOf" srcId="{B4496C46-06E7-4044-BB44-E8B435C51C9D}" destId="{E7E7B1F7-8A0F-4E9D-A4FF-783D16959CB9}" srcOrd="0" destOrd="0" presId="urn:microsoft.com/office/officeart/2005/8/layout/hProcess9"/>
    <dgm:cxn modelId="{5C846F3D-E577-4D99-88E4-6D094A23CD7A}" type="presParOf" srcId="{B4496C46-06E7-4044-BB44-E8B435C51C9D}" destId="{A829D562-2D50-4F65-A002-5635A143E2E5}" srcOrd="1" destOrd="0" presId="urn:microsoft.com/office/officeart/2005/8/layout/hProcess9"/>
    <dgm:cxn modelId="{918E17F1-66ED-4A0E-8EF9-037D18ACED03}" type="presParOf" srcId="{B4496C46-06E7-4044-BB44-E8B435C51C9D}" destId="{A056E208-228F-47CB-B3F9-D2228548ADC1}" srcOrd="2" destOrd="0" presId="urn:microsoft.com/office/officeart/2005/8/layout/hProcess9"/>
    <dgm:cxn modelId="{8649515C-0F2A-43EB-AA46-F2E6D40B9EFE}" type="presParOf" srcId="{B4496C46-06E7-4044-BB44-E8B435C51C9D}" destId="{F56FDCA4-402F-40D5-953E-B04139DB1DC8}" srcOrd="3" destOrd="0" presId="urn:microsoft.com/office/officeart/2005/8/layout/hProcess9"/>
    <dgm:cxn modelId="{84DFFC05-6014-4ED4-B277-2EAF55636AF8}" type="presParOf" srcId="{B4496C46-06E7-4044-BB44-E8B435C51C9D}" destId="{569FE87D-F790-45A7-A2A6-9DB20FFB3046}" srcOrd="4" destOrd="0" presId="urn:microsoft.com/office/officeart/2005/8/layout/hProcess9"/>
    <dgm:cxn modelId="{4576518C-B0F8-4222-BC92-0A95623A2295}" type="presParOf" srcId="{B4496C46-06E7-4044-BB44-E8B435C51C9D}" destId="{0B5EA714-BA59-4558-832F-3C14A9D2DC37}" srcOrd="5" destOrd="0" presId="urn:microsoft.com/office/officeart/2005/8/layout/hProcess9"/>
    <dgm:cxn modelId="{E7F91944-2A9B-47DF-80D4-E5A42049E9C6}" type="presParOf" srcId="{B4496C46-06E7-4044-BB44-E8B435C51C9D}" destId="{1A446E49-860B-43C6-9637-A93CD619CF9B}" srcOrd="6" destOrd="0" presId="urn:microsoft.com/office/officeart/2005/8/layout/hProcess9"/>
    <dgm:cxn modelId="{CA616C72-94C1-459E-A9F5-75BF8818186E}" type="presParOf" srcId="{B4496C46-06E7-4044-BB44-E8B435C51C9D}" destId="{4E9C58D5-093B-4462-8D87-0237C48D359C}" srcOrd="7" destOrd="0" presId="urn:microsoft.com/office/officeart/2005/8/layout/hProcess9"/>
    <dgm:cxn modelId="{5CE92C24-414D-4CAC-926B-8DA230D65ED6}" type="presParOf" srcId="{B4496C46-06E7-4044-BB44-E8B435C51C9D}" destId="{70927C1B-7A28-40C8-A457-E43988D01FA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562BC-9E9D-4E94-9879-0EA85E8F1F5D}" type="doc">
      <dgm:prSet loTypeId="urn:microsoft.com/office/officeart/2005/8/layout/vList4" loCatId="list" qsTypeId="urn:microsoft.com/office/officeart/2005/8/quickstyle/simple1" qsCatId="simple" csTypeId="urn:microsoft.com/office/officeart/2005/8/colors/accent2_3" csCatId="accent2" phldr="1"/>
      <dgm:spPr/>
      <dgm:t>
        <a:bodyPr/>
        <a:lstStyle/>
        <a:p>
          <a:endParaRPr lang="hu-HU"/>
        </a:p>
      </dgm:t>
    </dgm:pt>
    <dgm:pt modelId="{D5B62C82-E168-4CAC-858B-6C1B88B94F02}">
      <dgm:prSet phldrT="[Szöveg]"/>
      <dgm:spPr/>
      <dgm:t>
        <a:bodyPr/>
        <a:lstStyle/>
        <a:p>
          <a:pPr algn="l"/>
          <a:r>
            <a:rPr lang="hu-HU" sz="1800" b="1" dirty="0" smtClean="0">
              <a:latin typeface="+mj-lt"/>
            </a:rPr>
            <a:t>Az elővigyázatosság elve</a:t>
          </a:r>
          <a:endParaRPr lang="hu-HU" sz="1800" dirty="0"/>
        </a:p>
      </dgm:t>
    </dgm:pt>
    <dgm:pt modelId="{4FF290E1-60A0-4D6E-8FEC-A57330002C95}" type="parTrans" cxnId="{10FAE88F-784D-4730-97F2-5B3A9D4390B3}">
      <dgm:prSet/>
      <dgm:spPr/>
      <dgm:t>
        <a:bodyPr/>
        <a:lstStyle/>
        <a:p>
          <a:endParaRPr lang="hu-HU"/>
        </a:p>
      </dgm:t>
    </dgm:pt>
    <dgm:pt modelId="{A40FB283-8EA6-42F3-B072-64B2057A514A}" type="sibTrans" cxnId="{10FAE88F-784D-4730-97F2-5B3A9D4390B3}">
      <dgm:prSet/>
      <dgm:spPr/>
      <dgm:t>
        <a:bodyPr/>
        <a:lstStyle/>
        <a:p>
          <a:endParaRPr lang="hu-HU"/>
        </a:p>
      </dgm:t>
    </dgm:pt>
    <dgm:pt modelId="{AA66CAF1-E77D-4A1E-9327-93E6169CBE1A}">
      <dgm:prSet phldrT="[Szöveg]" custT="1"/>
      <dgm:spPr/>
      <dgm:t>
        <a:bodyPr/>
        <a:lstStyle/>
        <a:p>
          <a:pPr algn="just"/>
          <a:r>
            <a:rPr lang="hu-HU" sz="1600" dirty="0" smtClean="0">
              <a:latin typeface="+mj-lt"/>
            </a:rPr>
            <a:t>Ezt az elvet, akkor lehet alkalmazni, ha a tudomány bizonytalan egy adott intézkedésből vagy szakpolitikából fakadó, az emberi egészségre vagy a környezetre káros kockázat tekintetében. </a:t>
          </a:r>
          <a:endParaRPr lang="hu-HU" sz="1600" dirty="0"/>
        </a:p>
      </dgm:t>
    </dgm:pt>
    <dgm:pt modelId="{1480A67E-1D9B-4711-AE31-8C89F8F256DE}" type="parTrans" cxnId="{74608686-99E8-45A6-94F5-AC9350F67D5B}">
      <dgm:prSet/>
      <dgm:spPr/>
      <dgm:t>
        <a:bodyPr/>
        <a:lstStyle/>
        <a:p>
          <a:endParaRPr lang="hu-HU"/>
        </a:p>
      </dgm:t>
    </dgm:pt>
    <dgm:pt modelId="{54602E88-E221-4AC1-8FDE-B53F2CE3C4C8}" type="sibTrans" cxnId="{74608686-99E8-45A6-94F5-AC9350F67D5B}">
      <dgm:prSet/>
      <dgm:spPr/>
      <dgm:t>
        <a:bodyPr/>
        <a:lstStyle/>
        <a:p>
          <a:endParaRPr lang="hu-HU"/>
        </a:p>
      </dgm:t>
    </dgm:pt>
    <dgm:pt modelId="{7D8DD569-3AF4-48AF-ADB6-0B56C681A4B6}">
      <dgm:prSet phldrT="[Szöveg]"/>
      <dgm:spPr/>
      <dgm:t>
        <a:bodyPr/>
        <a:lstStyle/>
        <a:p>
          <a:pPr algn="l"/>
          <a:r>
            <a:rPr lang="hu-HU" sz="1800" b="1" dirty="0" smtClean="0">
              <a:latin typeface="+mj-lt"/>
            </a:rPr>
            <a:t>A „szennyező fizet” elve</a:t>
          </a:r>
          <a:endParaRPr lang="hu-HU" sz="1800" dirty="0"/>
        </a:p>
      </dgm:t>
    </dgm:pt>
    <dgm:pt modelId="{9215DF10-9CA0-4CF7-8025-6C79E2AB0B82}" type="parTrans" cxnId="{A6A5AD45-8B6B-42BB-9D02-EA0EC9B3821E}">
      <dgm:prSet/>
      <dgm:spPr/>
      <dgm:t>
        <a:bodyPr/>
        <a:lstStyle/>
        <a:p>
          <a:endParaRPr lang="hu-HU"/>
        </a:p>
      </dgm:t>
    </dgm:pt>
    <dgm:pt modelId="{2ECB2A83-3C3E-4EF0-A1D1-76CFE9E4B8AF}" type="sibTrans" cxnId="{A6A5AD45-8B6B-42BB-9D02-EA0EC9B3821E}">
      <dgm:prSet/>
      <dgm:spPr/>
      <dgm:t>
        <a:bodyPr/>
        <a:lstStyle/>
        <a:p>
          <a:endParaRPr lang="hu-HU"/>
        </a:p>
      </dgm:t>
    </dgm:pt>
    <dgm:pt modelId="{877F3A41-91C3-4442-879A-76A2E69F4412}">
      <dgm:prSet phldrT="[Szöveg]" custT="1"/>
      <dgm:spPr/>
      <dgm:t>
        <a:bodyPr/>
        <a:lstStyle/>
        <a:p>
          <a:pPr algn="just"/>
          <a:r>
            <a:rPr lang="hu-HU" sz="1600" dirty="0" smtClean="0"/>
            <a:t>A szennyező fél köteles fizetni a környezetben okozott kárért; akár úgy, hogy maga hárítja el és állítja helyre az eredeti állapotot, vagy adókötelezettség által járul hozzá az okozott kár helyreállításához. </a:t>
          </a:r>
          <a:endParaRPr lang="hu-HU" sz="1600" dirty="0"/>
        </a:p>
      </dgm:t>
    </dgm:pt>
    <dgm:pt modelId="{79871F3C-B592-432E-A3DD-4625ACBE5565}" type="parTrans" cxnId="{E8936F19-D7E0-48DC-A01D-8D61AF80E107}">
      <dgm:prSet/>
      <dgm:spPr/>
      <dgm:t>
        <a:bodyPr/>
        <a:lstStyle/>
        <a:p>
          <a:endParaRPr lang="hu-HU"/>
        </a:p>
      </dgm:t>
    </dgm:pt>
    <dgm:pt modelId="{292AD490-EAF3-4D37-9FC9-711C8734075D}" type="sibTrans" cxnId="{E8936F19-D7E0-48DC-A01D-8D61AF80E107}">
      <dgm:prSet/>
      <dgm:spPr/>
      <dgm:t>
        <a:bodyPr/>
        <a:lstStyle/>
        <a:p>
          <a:endParaRPr lang="hu-HU"/>
        </a:p>
      </dgm:t>
    </dgm:pt>
    <dgm:pt modelId="{960F8CE1-D996-4C8D-9A88-CBE88BF3C058}">
      <dgm:prSet phldrT="[Szöveg]"/>
      <dgm:spPr/>
      <dgm:t>
        <a:bodyPr/>
        <a:lstStyle/>
        <a:p>
          <a:pPr algn="l"/>
          <a:r>
            <a:rPr lang="hu-HU" sz="1800" b="1" dirty="0" smtClean="0">
              <a:latin typeface="+mj-lt"/>
            </a:rPr>
            <a:t>A megelőzés elve és a környezeti károk forrásuknál történő helyreállításának az elve</a:t>
          </a:r>
          <a:endParaRPr lang="hu-HU" sz="1800" dirty="0"/>
        </a:p>
      </dgm:t>
    </dgm:pt>
    <dgm:pt modelId="{BD04F78F-37BB-4B66-8D7F-D0A2EB920C1D}" type="parTrans" cxnId="{69E95A9D-D4B7-4F28-BB9F-C27EDB1F7E93}">
      <dgm:prSet/>
      <dgm:spPr/>
      <dgm:t>
        <a:bodyPr/>
        <a:lstStyle/>
        <a:p>
          <a:endParaRPr lang="hu-HU"/>
        </a:p>
      </dgm:t>
    </dgm:pt>
    <dgm:pt modelId="{3816A34F-9B05-4D74-9783-437134F67E21}" type="sibTrans" cxnId="{69E95A9D-D4B7-4F28-BB9F-C27EDB1F7E93}">
      <dgm:prSet/>
      <dgm:spPr/>
      <dgm:t>
        <a:bodyPr/>
        <a:lstStyle/>
        <a:p>
          <a:endParaRPr lang="hu-HU"/>
        </a:p>
      </dgm:t>
    </dgm:pt>
    <dgm:pt modelId="{D67B5512-0011-4347-8B63-CF93028EA370}">
      <dgm:prSet custT="1"/>
      <dgm:spPr/>
      <dgm:t>
        <a:bodyPr/>
        <a:lstStyle/>
        <a:p>
          <a:pPr algn="just"/>
          <a:r>
            <a:rPr lang="hu-HU" sz="1600" dirty="0" smtClean="0">
              <a:latin typeface="+mj-lt"/>
            </a:rPr>
            <a:t>Például: Ha egy termék káros hatását tekintve kétely merül fel még a tudományos értékelést követően is, utasítást adhatnak a termék forgalmazásának leállítására, és a piacról való kivonására.</a:t>
          </a:r>
        </a:p>
      </dgm:t>
    </dgm:pt>
    <dgm:pt modelId="{B6B49FB3-BD10-4EEF-939F-9EB26FF49BE7}" type="parTrans" cxnId="{D231FAF7-5B55-4326-92C7-63BF9D810278}">
      <dgm:prSet/>
      <dgm:spPr/>
      <dgm:t>
        <a:bodyPr/>
        <a:lstStyle/>
        <a:p>
          <a:endParaRPr lang="hu-HU"/>
        </a:p>
      </dgm:t>
    </dgm:pt>
    <dgm:pt modelId="{1DB606F7-FD05-4E38-90C2-8E4F3B2A18FB}" type="sibTrans" cxnId="{D231FAF7-5B55-4326-92C7-63BF9D810278}">
      <dgm:prSet/>
      <dgm:spPr/>
      <dgm:t>
        <a:bodyPr/>
        <a:lstStyle/>
        <a:p>
          <a:endParaRPr lang="hu-HU"/>
        </a:p>
      </dgm:t>
    </dgm:pt>
    <dgm:pt modelId="{77FD6EAE-A1BF-42C0-8685-C276C9F3A7BE}">
      <dgm:prSet phldrT="[Szöveg]" custT="1"/>
      <dgm:spPr/>
      <dgm:t>
        <a:bodyPr/>
        <a:lstStyle/>
        <a:p>
          <a:pPr algn="just"/>
          <a:r>
            <a:rPr lang="hu-HU" sz="1600" dirty="0" smtClean="0">
              <a:latin typeface="+mj-lt"/>
            </a:rPr>
            <a:t>Az esetek többségében a környezetvédelmi következmények, a környezethasználat káros környezeti hatásai előre jelezhetőek, így mód van arra, hogy ehhez olyan jogintézményeket kapcsoljanak, mint például az engedélyezés intézménye, vagy az elérhető legjobb technikát alkalmazzák.</a:t>
          </a:r>
          <a:endParaRPr lang="hu-HU" sz="1600" dirty="0"/>
        </a:p>
      </dgm:t>
    </dgm:pt>
    <dgm:pt modelId="{DF8D62F0-669F-47D5-8267-FEA88822180E}" type="sibTrans" cxnId="{5CC5D419-D5C0-4622-B139-89420CC36BE7}">
      <dgm:prSet/>
      <dgm:spPr/>
      <dgm:t>
        <a:bodyPr/>
        <a:lstStyle/>
        <a:p>
          <a:endParaRPr lang="hu-HU"/>
        </a:p>
      </dgm:t>
    </dgm:pt>
    <dgm:pt modelId="{E2EDACA8-E82C-4C5E-9FBE-C5AD767D2195}" type="parTrans" cxnId="{5CC5D419-D5C0-4622-B139-89420CC36BE7}">
      <dgm:prSet/>
      <dgm:spPr/>
      <dgm:t>
        <a:bodyPr/>
        <a:lstStyle/>
        <a:p>
          <a:endParaRPr lang="hu-HU"/>
        </a:p>
      </dgm:t>
    </dgm:pt>
    <dgm:pt modelId="{730E0749-512E-4471-8CD9-FE671D756DB0}" type="pres">
      <dgm:prSet presAssocID="{301562BC-9E9D-4E94-9879-0EA85E8F1F5D}" presName="linear" presStyleCnt="0">
        <dgm:presLayoutVars>
          <dgm:dir/>
          <dgm:resizeHandles val="exact"/>
        </dgm:presLayoutVars>
      </dgm:prSet>
      <dgm:spPr/>
      <dgm:t>
        <a:bodyPr/>
        <a:lstStyle/>
        <a:p>
          <a:endParaRPr lang="hu-HU"/>
        </a:p>
      </dgm:t>
    </dgm:pt>
    <dgm:pt modelId="{97B6D5D1-3763-431C-8F7A-171B7CE421A4}" type="pres">
      <dgm:prSet presAssocID="{D5B62C82-E168-4CAC-858B-6C1B88B94F02}" presName="comp" presStyleCnt="0"/>
      <dgm:spPr/>
    </dgm:pt>
    <dgm:pt modelId="{2E74CAF1-0680-4F36-BEC3-ED565BD0DBE4}" type="pres">
      <dgm:prSet presAssocID="{D5B62C82-E168-4CAC-858B-6C1B88B94F02}" presName="box" presStyleLbl="node1" presStyleIdx="0" presStyleCnt="3" custScaleY="109059" custLinFactY="5531" custLinFactNeighborY="100000"/>
      <dgm:spPr/>
      <dgm:t>
        <a:bodyPr/>
        <a:lstStyle/>
        <a:p>
          <a:endParaRPr lang="hu-HU"/>
        </a:p>
      </dgm:t>
    </dgm:pt>
    <dgm:pt modelId="{22CADA27-DB76-4EDF-B631-E6C8C3481726}" type="pres">
      <dgm:prSet presAssocID="{D5B62C82-E168-4CAC-858B-6C1B88B94F02}" presName="img" presStyleLbl="fgImgPlace1" presStyleIdx="0" presStyleCnt="3" custLinFactY="31074" custLinFactNeighborX="-3580"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dgm:spPr>
      <dgm:t>
        <a:bodyPr/>
        <a:lstStyle/>
        <a:p>
          <a:endParaRPr lang="hu-HU"/>
        </a:p>
      </dgm:t>
    </dgm:pt>
    <dgm:pt modelId="{1116D95A-33A8-4414-8D47-1E76F351FA6B}" type="pres">
      <dgm:prSet presAssocID="{D5B62C82-E168-4CAC-858B-6C1B88B94F02}" presName="text" presStyleLbl="node1" presStyleIdx="0" presStyleCnt="3">
        <dgm:presLayoutVars>
          <dgm:bulletEnabled val="1"/>
        </dgm:presLayoutVars>
      </dgm:prSet>
      <dgm:spPr/>
      <dgm:t>
        <a:bodyPr/>
        <a:lstStyle/>
        <a:p>
          <a:endParaRPr lang="hu-HU"/>
        </a:p>
      </dgm:t>
    </dgm:pt>
    <dgm:pt modelId="{394D0945-1587-40B5-84ED-EE904D310A83}" type="pres">
      <dgm:prSet presAssocID="{A40FB283-8EA6-42F3-B072-64B2057A514A}" presName="spacer" presStyleCnt="0"/>
      <dgm:spPr/>
    </dgm:pt>
    <dgm:pt modelId="{68D33050-BE67-49DA-AE8F-31806ACE75DF}" type="pres">
      <dgm:prSet presAssocID="{7D8DD569-3AF4-48AF-ADB6-0B56C681A4B6}" presName="comp" presStyleCnt="0"/>
      <dgm:spPr/>
    </dgm:pt>
    <dgm:pt modelId="{11C7C4B4-A0C7-4ACB-9D22-F0A32B9D1D0C}" type="pres">
      <dgm:prSet presAssocID="{7D8DD569-3AF4-48AF-ADB6-0B56C681A4B6}" presName="box" presStyleLbl="node1" presStyleIdx="1" presStyleCnt="3" custLinFactY="5166" custLinFactNeighborY="100000"/>
      <dgm:spPr/>
      <dgm:t>
        <a:bodyPr/>
        <a:lstStyle/>
        <a:p>
          <a:endParaRPr lang="hu-HU"/>
        </a:p>
      </dgm:t>
    </dgm:pt>
    <dgm:pt modelId="{D2FFBB73-CF1A-43D5-A1F8-D39B6DF9A324}" type="pres">
      <dgm:prSet presAssocID="{7D8DD569-3AF4-48AF-ADB6-0B56C681A4B6}" presName="img" presStyleLbl="fgImgPlace1" presStyleIdx="1" presStyleCnt="3" custLinFactY="34500" custLinFactNeighborX="-5071" custLinFactNeighborY="10000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hu-HU"/>
        </a:p>
      </dgm:t>
    </dgm:pt>
    <dgm:pt modelId="{E547E09B-16FD-4D98-9B78-50771B86CA77}" type="pres">
      <dgm:prSet presAssocID="{7D8DD569-3AF4-48AF-ADB6-0B56C681A4B6}" presName="text" presStyleLbl="node1" presStyleIdx="1" presStyleCnt="3">
        <dgm:presLayoutVars>
          <dgm:bulletEnabled val="1"/>
        </dgm:presLayoutVars>
      </dgm:prSet>
      <dgm:spPr/>
      <dgm:t>
        <a:bodyPr/>
        <a:lstStyle/>
        <a:p>
          <a:endParaRPr lang="hu-HU"/>
        </a:p>
      </dgm:t>
    </dgm:pt>
    <dgm:pt modelId="{71CB459F-50C2-4306-81C1-770E226C4BF9}" type="pres">
      <dgm:prSet presAssocID="{2ECB2A83-3C3E-4EF0-A1D1-76CFE9E4B8AF}" presName="spacer" presStyleCnt="0"/>
      <dgm:spPr/>
    </dgm:pt>
    <dgm:pt modelId="{2362280D-BD53-40D7-85CC-D02E0E2E42C4}" type="pres">
      <dgm:prSet presAssocID="{960F8CE1-D996-4C8D-9A88-CBE88BF3C058}" presName="comp" presStyleCnt="0"/>
      <dgm:spPr/>
    </dgm:pt>
    <dgm:pt modelId="{D5DF1957-75E0-4572-97D7-E48B61E6B14A}" type="pres">
      <dgm:prSet presAssocID="{960F8CE1-D996-4C8D-9A88-CBE88BF3C058}" presName="box" presStyleLbl="node1" presStyleIdx="2" presStyleCnt="3" custLinFactY="-100000" custLinFactNeighborY="-129059"/>
      <dgm:spPr/>
      <dgm:t>
        <a:bodyPr/>
        <a:lstStyle/>
        <a:p>
          <a:endParaRPr lang="hu-HU"/>
        </a:p>
      </dgm:t>
    </dgm:pt>
    <dgm:pt modelId="{A574DF48-CCE4-49DE-A2FC-8B8454D067F1}" type="pres">
      <dgm:prSet presAssocID="{960F8CE1-D996-4C8D-9A88-CBE88BF3C058}" presName="img" presStyleLbl="fgImgPlace1" presStyleIdx="2" presStyleCnt="3" custLinFactY="-100000" custLinFactNeighborX="-5071" custLinFactNeighborY="-184901"/>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t>
        <a:bodyPr/>
        <a:lstStyle/>
        <a:p>
          <a:endParaRPr lang="hu-HU"/>
        </a:p>
      </dgm:t>
    </dgm:pt>
    <dgm:pt modelId="{B3C0CD26-D76E-42DE-8AF8-20F52F6CAA6A}" type="pres">
      <dgm:prSet presAssocID="{960F8CE1-D996-4C8D-9A88-CBE88BF3C058}" presName="text" presStyleLbl="node1" presStyleIdx="2" presStyleCnt="3">
        <dgm:presLayoutVars>
          <dgm:bulletEnabled val="1"/>
        </dgm:presLayoutVars>
      </dgm:prSet>
      <dgm:spPr/>
      <dgm:t>
        <a:bodyPr/>
        <a:lstStyle/>
        <a:p>
          <a:endParaRPr lang="hu-HU"/>
        </a:p>
      </dgm:t>
    </dgm:pt>
  </dgm:ptLst>
  <dgm:cxnLst>
    <dgm:cxn modelId="{A6A5AD45-8B6B-42BB-9D02-EA0EC9B3821E}" srcId="{301562BC-9E9D-4E94-9879-0EA85E8F1F5D}" destId="{7D8DD569-3AF4-48AF-ADB6-0B56C681A4B6}" srcOrd="1" destOrd="0" parTransId="{9215DF10-9CA0-4CF7-8025-6C79E2AB0B82}" sibTransId="{2ECB2A83-3C3E-4EF0-A1D1-76CFE9E4B8AF}"/>
    <dgm:cxn modelId="{189FAC1F-CC5A-45E0-A7EA-ECF00307D3E2}" type="presOf" srcId="{AA66CAF1-E77D-4A1E-9327-93E6169CBE1A}" destId="{2E74CAF1-0680-4F36-BEC3-ED565BD0DBE4}" srcOrd="0" destOrd="1" presId="urn:microsoft.com/office/officeart/2005/8/layout/vList4"/>
    <dgm:cxn modelId="{E98997CB-34AE-43D8-8927-26E94E9836E9}" type="presOf" srcId="{7D8DD569-3AF4-48AF-ADB6-0B56C681A4B6}" destId="{E547E09B-16FD-4D98-9B78-50771B86CA77}" srcOrd="1" destOrd="0" presId="urn:microsoft.com/office/officeart/2005/8/layout/vList4"/>
    <dgm:cxn modelId="{C306AAF7-7035-4CC7-9E54-E75B7846CCD2}" type="presOf" srcId="{877F3A41-91C3-4442-879A-76A2E69F4412}" destId="{E547E09B-16FD-4D98-9B78-50771B86CA77}" srcOrd="1" destOrd="1" presId="urn:microsoft.com/office/officeart/2005/8/layout/vList4"/>
    <dgm:cxn modelId="{6A848199-CAF8-4BAF-861E-264E74371B85}" type="presOf" srcId="{D67B5512-0011-4347-8B63-CF93028EA370}" destId="{2E74CAF1-0680-4F36-BEC3-ED565BD0DBE4}" srcOrd="0" destOrd="2" presId="urn:microsoft.com/office/officeart/2005/8/layout/vList4"/>
    <dgm:cxn modelId="{EEEEF448-D92A-4ADB-B535-EE3CFBA9EFD3}" type="presOf" srcId="{D67B5512-0011-4347-8B63-CF93028EA370}" destId="{1116D95A-33A8-4414-8D47-1E76F351FA6B}" srcOrd="1" destOrd="2" presId="urn:microsoft.com/office/officeart/2005/8/layout/vList4"/>
    <dgm:cxn modelId="{74608686-99E8-45A6-94F5-AC9350F67D5B}" srcId="{D5B62C82-E168-4CAC-858B-6C1B88B94F02}" destId="{AA66CAF1-E77D-4A1E-9327-93E6169CBE1A}" srcOrd="0" destOrd="0" parTransId="{1480A67E-1D9B-4711-AE31-8C89F8F256DE}" sibTransId="{54602E88-E221-4AC1-8FDE-B53F2CE3C4C8}"/>
    <dgm:cxn modelId="{DB244A2E-3E7E-4CFE-8AD2-D3B56201DECE}" type="presOf" srcId="{AA66CAF1-E77D-4A1E-9327-93E6169CBE1A}" destId="{1116D95A-33A8-4414-8D47-1E76F351FA6B}" srcOrd="1" destOrd="1" presId="urn:microsoft.com/office/officeart/2005/8/layout/vList4"/>
    <dgm:cxn modelId="{10521EDC-9974-4F63-A3F9-EAE8E92D00E4}" type="presOf" srcId="{D5B62C82-E168-4CAC-858B-6C1B88B94F02}" destId="{2E74CAF1-0680-4F36-BEC3-ED565BD0DBE4}" srcOrd="0" destOrd="0" presId="urn:microsoft.com/office/officeart/2005/8/layout/vList4"/>
    <dgm:cxn modelId="{3C0F7219-E380-49EC-8E29-72133254006F}" type="presOf" srcId="{960F8CE1-D996-4C8D-9A88-CBE88BF3C058}" destId="{B3C0CD26-D76E-42DE-8AF8-20F52F6CAA6A}" srcOrd="1" destOrd="0" presId="urn:microsoft.com/office/officeart/2005/8/layout/vList4"/>
    <dgm:cxn modelId="{34D931B8-C7D4-4D2C-9E16-F627D9F11258}" type="presOf" srcId="{960F8CE1-D996-4C8D-9A88-CBE88BF3C058}" destId="{D5DF1957-75E0-4572-97D7-E48B61E6B14A}" srcOrd="0" destOrd="0" presId="urn:microsoft.com/office/officeart/2005/8/layout/vList4"/>
    <dgm:cxn modelId="{510F2A8A-0DA6-459B-A16B-50EFB05F7DDD}" type="presOf" srcId="{77FD6EAE-A1BF-42C0-8685-C276C9F3A7BE}" destId="{D5DF1957-75E0-4572-97D7-E48B61E6B14A}" srcOrd="0" destOrd="1" presId="urn:microsoft.com/office/officeart/2005/8/layout/vList4"/>
    <dgm:cxn modelId="{69E95A9D-D4B7-4F28-BB9F-C27EDB1F7E93}" srcId="{301562BC-9E9D-4E94-9879-0EA85E8F1F5D}" destId="{960F8CE1-D996-4C8D-9A88-CBE88BF3C058}" srcOrd="2" destOrd="0" parTransId="{BD04F78F-37BB-4B66-8D7F-D0A2EB920C1D}" sibTransId="{3816A34F-9B05-4D74-9783-437134F67E21}"/>
    <dgm:cxn modelId="{D231FAF7-5B55-4326-92C7-63BF9D810278}" srcId="{D5B62C82-E168-4CAC-858B-6C1B88B94F02}" destId="{D67B5512-0011-4347-8B63-CF93028EA370}" srcOrd="1" destOrd="0" parTransId="{B6B49FB3-BD10-4EEF-939F-9EB26FF49BE7}" sibTransId="{1DB606F7-FD05-4E38-90C2-8E4F3B2A18FB}"/>
    <dgm:cxn modelId="{FE3D8E51-F17F-409C-AF33-C7B2523557DA}" type="presOf" srcId="{D5B62C82-E168-4CAC-858B-6C1B88B94F02}" destId="{1116D95A-33A8-4414-8D47-1E76F351FA6B}" srcOrd="1" destOrd="0" presId="urn:microsoft.com/office/officeart/2005/8/layout/vList4"/>
    <dgm:cxn modelId="{EDB427FD-F55D-4E17-89D5-E8FEA37C238A}" type="presOf" srcId="{877F3A41-91C3-4442-879A-76A2E69F4412}" destId="{11C7C4B4-A0C7-4ACB-9D22-F0A32B9D1D0C}" srcOrd="0" destOrd="1" presId="urn:microsoft.com/office/officeart/2005/8/layout/vList4"/>
    <dgm:cxn modelId="{AC43DBA2-80CB-41ED-B24E-74154145905F}" type="presOf" srcId="{301562BC-9E9D-4E94-9879-0EA85E8F1F5D}" destId="{730E0749-512E-4471-8CD9-FE671D756DB0}" srcOrd="0" destOrd="0" presId="urn:microsoft.com/office/officeart/2005/8/layout/vList4"/>
    <dgm:cxn modelId="{10FAE88F-784D-4730-97F2-5B3A9D4390B3}" srcId="{301562BC-9E9D-4E94-9879-0EA85E8F1F5D}" destId="{D5B62C82-E168-4CAC-858B-6C1B88B94F02}" srcOrd="0" destOrd="0" parTransId="{4FF290E1-60A0-4D6E-8FEC-A57330002C95}" sibTransId="{A40FB283-8EA6-42F3-B072-64B2057A514A}"/>
    <dgm:cxn modelId="{3DC62BCD-4880-4CCA-86BE-AA0E9E0FD62D}" type="presOf" srcId="{77FD6EAE-A1BF-42C0-8685-C276C9F3A7BE}" destId="{B3C0CD26-D76E-42DE-8AF8-20F52F6CAA6A}" srcOrd="1" destOrd="1" presId="urn:microsoft.com/office/officeart/2005/8/layout/vList4"/>
    <dgm:cxn modelId="{12BFAEF0-8364-461C-8F38-B2D2A5F42892}" type="presOf" srcId="{7D8DD569-3AF4-48AF-ADB6-0B56C681A4B6}" destId="{11C7C4B4-A0C7-4ACB-9D22-F0A32B9D1D0C}" srcOrd="0" destOrd="0" presId="urn:microsoft.com/office/officeart/2005/8/layout/vList4"/>
    <dgm:cxn modelId="{E8936F19-D7E0-48DC-A01D-8D61AF80E107}" srcId="{7D8DD569-3AF4-48AF-ADB6-0B56C681A4B6}" destId="{877F3A41-91C3-4442-879A-76A2E69F4412}" srcOrd="0" destOrd="0" parTransId="{79871F3C-B592-432E-A3DD-4625ACBE5565}" sibTransId="{292AD490-EAF3-4D37-9FC9-711C8734075D}"/>
    <dgm:cxn modelId="{5CC5D419-D5C0-4622-B139-89420CC36BE7}" srcId="{960F8CE1-D996-4C8D-9A88-CBE88BF3C058}" destId="{77FD6EAE-A1BF-42C0-8685-C276C9F3A7BE}" srcOrd="0" destOrd="0" parTransId="{E2EDACA8-E82C-4C5E-9FBE-C5AD767D2195}" sibTransId="{DF8D62F0-669F-47D5-8267-FEA88822180E}"/>
    <dgm:cxn modelId="{07AFEB58-B91B-4A6A-86D4-0721A114F4C0}" type="presParOf" srcId="{730E0749-512E-4471-8CD9-FE671D756DB0}" destId="{97B6D5D1-3763-431C-8F7A-171B7CE421A4}" srcOrd="0" destOrd="0" presId="urn:microsoft.com/office/officeart/2005/8/layout/vList4"/>
    <dgm:cxn modelId="{B20E57F6-9F38-4562-9B0A-F55F9C82B78C}" type="presParOf" srcId="{97B6D5D1-3763-431C-8F7A-171B7CE421A4}" destId="{2E74CAF1-0680-4F36-BEC3-ED565BD0DBE4}" srcOrd="0" destOrd="0" presId="urn:microsoft.com/office/officeart/2005/8/layout/vList4"/>
    <dgm:cxn modelId="{2CABA458-E373-42C2-A239-040E98817EFA}" type="presParOf" srcId="{97B6D5D1-3763-431C-8F7A-171B7CE421A4}" destId="{22CADA27-DB76-4EDF-B631-E6C8C3481726}" srcOrd="1" destOrd="0" presId="urn:microsoft.com/office/officeart/2005/8/layout/vList4"/>
    <dgm:cxn modelId="{0592EDA6-A61A-4E29-9EB4-67017DAC9E1D}" type="presParOf" srcId="{97B6D5D1-3763-431C-8F7A-171B7CE421A4}" destId="{1116D95A-33A8-4414-8D47-1E76F351FA6B}" srcOrd="2" destOrd="0" presId="urn:microsoft.com/office/officeart/2005/8/layout/vList4"/>
    <dgm:cxn modelId="{AAAACD24-E63F-4692-AC02-568B4A44DA81}" type="presParOf" srcId="{730E0749-512E-4471-8CD9-FE671D756DB0}" destId="{394D0945-1587-40B5-84ED-EE904D310A83}" srcOrd="1" destOrd="0" presId="urn:microsoft.com/office/officeart/2005/8/layout/vList4"/>
    <dgm:cxn modelId="{4737456C-2F6E-4CAB-B521-0B2DDDFE3A15}" type="presParOf" srcId="{730E0749-512E-4471-8CD9-FE671D756DB0}" destId="{68D33050-BE67-49DA-AE8F-31806ACE75DF}" srcOrd="2" destOrd="0" presId="urn:microsoft.com/office/officeart/2005/8/layout/vList4"/>
    <dgm:cxn modelId="{6316904D-1986-4446-BFA0-22CD4F8144AA}" type="presParOf" srcId="{68D33050-BE67-49DA-AE8F-31806ACE75DF}" destId="{11C7C4B4-A0C7-4ACB-9D22-F0A32B9D1D0C}" srcOrd="0" destOrd="0" presId="urn:microsoft.com/office/officeart/2005/8/layout/vList4"/>
    <dgm:cxn modelId="{BA522410-B7E6-4D8F-9EE7-610620C7FC51}" type="presParOf" srcId="{68D33050-BE67-49DA-AE8F-31806ACE75DF}" destId="{D2FFBB73-CF1A-43D5-A1F8-D39B6DF9A324}" srcOrd="1" destOrd="0" presId="urn:microsoft.com/office/officeart/2005/8/layout/vList4"/>
    <dgm:cxn modelId="{481DA8D5-1469-4DD7-B565-63107815D94E}" type="presParOf" srcId="{68D33050-BE67-49DA-AE8F-31806ACE75DF}" destId="{E547E09B-16FD-4D98-9B78-50771B86CA77}" srcOrd="2" destOrd="0" presId="urn:microsoft.com/office/officeart/2005/8/layout/vList4"/>
    <dgm:cxn modelId="{AF99DF68-1925-4E85-97AB-365711B3477F}" type="presParOf" srcId="{730E0749-512E-4471-8CD9-FE671D756DB0}" destId="{71CB459F-50C2-4306-81C1-770E226C4BF9}" srcOrd="3" destOrd="0" presId="urn:microsoft.com/office/officeart/2005/8/layout/vList4"/>
    <dgm:cxn modelId="{7F600040-5489-4050-A79F-9AB2FDB1D5BA}" type="presParOf" srcId="{730E0749-512E-4471-8CD9-FE671D756DB0}" destId="{2362280D-BD53-40D7-85CC-D02E0E2E42C4}" srcOrd="4" destOrd="0" presId="urn:microsoft.com/office/officeart/2005/8/layout/vList4"/>
    <dgm:cxn modelId="{0ADB37C2-411D-4984-9630-06D1CA66D19B}" type="presParOf" srcId="{2362280D-BD53-40D7-85CC-D02E0E2E42C4}" destId="{D5DF1957-75E0-4572-97D7-E48B61E6B14A}" srcOrd="0" destOrd="0" presId="urn:microsoft.com/office/officeart/2005/8/layout/vList4"/>
    <dgm:cxn modelId="{3FD4419E-0E03-46BD-A0A5-B18F73E46285}" type="presParOf" srcId="{2362280D-BD53-40D7-85CC-D02E0E2E42C4}" destId="{A574DF48-CCE4-49DE-A2FC-8B8454D067F1}" srcOrd="1" destOrd="0" presId="urn:microsoft.com/office/officeart/2005/8/layout/vList4"/>
    <dgm:cxn modelId="{C220C6E2-9DAE-4A12-A1E1-F0E1B6955A0E}" type="presParOf" srcId="{2362280D-BD53-40D7-85CC-D02E0E2E42C4}" destId="{B3C0CD26-D76E-42DE-8AF8-20F52F6CAA6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FAE48-4A38-411E-B62D-AB3707596EF6}" type="doc">
      <dgm:prSet loTypeId="urn:microsoft.com/office/officeart/2005/8/layout/radial6" loCatId="cycle" qsTypeId="urn:microsoft.com/office/officeart/2005/8/quickstyle/simple1" qsCatId="simple" csTypeId="urn:microsoft.com/office/officeart/2005/8/colors/accent1_4" csCatId="accent1" phldr="1"/>
      <dgm:spPr/>
      <dgm:t>
        <a:bodyPr/>
        <a:lstStyle/>
        <a:p>
          <a:endParaRPr lang="hu-HU"/>
        </a:p>
      </dgm:t>
    </dgm:pt>
    <dgm:pt modelId="{48EFC2BF-08C2-40AF-9CDB-E579C269BF08}">
      <dgm:prSet phldrT="[Szöveg]" custT="1"/>
      <dgm:spPr/>
      <dgm:t>
        <a:bodyPr/>
        <a:lstStyle/>
        <a:p>
          <a:pPr algn="ctr"/>
          <a:r>
            <a:rPr lang="hu-HU" sz="2200" b="1" dirty="0" smtClean="0">
              <a:latin typeface="+mj-lt"/>
            </a:rPr>
            <a:t>A környezetpolitika céljai</a:t>
          </a:r>
          <a:endParaRPr lang="hu-HU" sz="2200" b="1" dirty="0"/>
        </a:p>
      </dgm:t>
    </dgm:pt>
    <dgm:pt modelId="{5D9C0D71-5CA6-41C4-B26B-B2596E20FA08}" type="parTrans" cxnId="{267CEDCE-04D1-4714-B8C9-7203E706A0E0}">
      <dgm:prSet/>
      <dgm:spPr/>
      <dgm:t>
        <a:bodyPr/>
        <a:lstStyle/>
        <a:p>
          <a:endParaRPr lang="hu-HU"/>
        </a:p>
      </dgm:t>
    </dgm:pt>
    <dgm:pt modelId="{3A523D10-DDE1-44AA-BDB7-9A4EDEAD6E8E}" type="sibTrans" cxnId="{267CEDCE-04D1-4714-B8C9-7203E706A0E0}">
      <dgm:prSet/>
      <dgm:spPr/>
      <dgm:t>
        <a:bodyPr/>
        <a:lstStyle/>
        <a:p>
          <a:endParaRPr lang="hu-HU"/>
        </a:p>
      </dgm:t>
    </dgm:pt>
    <dgm:pt modelId="{6E7298E0-A323-4621-8677-A5E84C1F0BB4}">
      <dgm:prSet phldrT="[Szöveg]" custT="1"/>
      <dgm:spPr/>
      <dgm:t>
        <a:bodyPr/>
        <a:lstStyle/>
        <a:p>
          <a:r>
            <a:rPr lang="hu-HU" sz="1600" dirty="0" smtClean="0">
              <a:latin typeface="+mj-lt"/>
            </a:rPr>
            <a:t>A környezet minőségének megóvása, védelme, javítása.</a:t>
          </a:r>
          <a:endParaRPr lang="hu-HU" sz="1600" dirty="0"/>
        </a:p>
      </dgm:t>
    </dgm:pt>
    <dgm:pt modelId="{23558F9B-FA3A-475F-A16D-7CA14860DBAA}" type="parTrans" cxnId="{0DA31F72-2944-45B1-9E5C-4CE253AB658A}">
      <dgm:prSet/>
      <dgm:spPr/>
      <dgm:t>
        <a:bodyPr/>
        <a:lstStyle/>
        <a:p>
          <a:endParaRPr lang="hu-HU"/>
        </a:p>
      </dgm:t>
    </dgm:pt>
    <dgm:pt modelId="{C5A94DB1-AF26-49F7-B51D-16BCAB131487}" type="sibTrans" cxnId="{0DA31F72-2944-45B1-9E5C-4CE253AB658A}">
      <dgm:prSet/>
      <dgm:spPr/>
      <dgm:t>
        <a:bodyPr/>
        <a:lstStyle/>
        <a:p>
          <a:endParaRPr lang="hu-HU"/>
        </a:p>
      </dgm:t>
    </dgm:pt>
    <dgm:pt modelId="{2E0779FE-7A80-41D0-A589-AD6975D68AB8}">
      <dgm:prSet phldrT="[Szöveg]" custT="1"/>
      <dgm:spPr/>
      <dgm:t>
        <a:bodyPr/>
        <a:lstStyle/>
        <a:p>
          <a:r>
            <a:rPr lang="hu-HU" sz="1400" dirty="0" smtClean="0">
              <a:latin typeface="+mj-lt"/>
            </a:rPr>
            <a:t>A természeti erőforrások megfontolt és ésszerű hasznosítása.</a:t>
          </a:r>
          <a:endParaRPr lang="hu-HU" sz="1400" dirty="0"/>
        </a:p>
      </dgm:t>
    </dgm:pt>
    <dgm:pt modelId="{0EFE739B-FA23-4CFF-AA72-CADF3D86D8E5}" type="parTrans" cxnId="{0FB330F2-6CB4-474E-A8D3-1E6319388100}">
      <dgm:prSet/>
      <dgm:spPr/>
      <dgm:t>
        <a:bodyPr/>
        <a:lstStyle/>
        <a:p>
          <a:endParaRPr lang="hu-HU"/>
        </a:p>
      </dgm:t>
    </dgm:pt>
    <dgm:pt modelId="{59E2BE65-D2EF-4321-B246-8DE020D68F65}" type="sibTrans" cxnId="{0FB330F2-6CB4-474E-A8D3-1E6319388100}">
      <dgm:prSet/>
      <dgm:spPr/>
      <dgm:t>
        <a:bodyPr/>
        <a:lstStyle/>
        <a:p>
          <a:endParaRPr lang="hu-HU"/>
        </a:p>
      </dgm:t>
    </dgm:pt>
    <dgm:pt modelId="{B843E452-6BDE-455B-BB59-278C87FEED46}">
      <dgm:prSet phldrT="[Szöveg]" custT="1"/>
      <dgm:spPr/>
      <dgm:t>
        <a:bodyPr/>
        <a:lstStyle/>
        <a:p>
          <a:r>
            <a:rPr lang="hu-HU" sz="1100" dirty="0" smtClean="0">
              <a:latin typeface="+mj-lt"/>
            </a:rPr>
            <a:t>A nemzetközi szintű intézkedések ösztönzése és regionális és globális környezeti problémák leküzdése érdekében.</a:t>
          </a:r>
          <a:endParaRPr lang="hu-HU" sz="1100" dirty="0"/>
        </a:p>
      </dgm:t>
    </dgm:pt>
    <dgm:pt modelId="{5FA1A712-C379-4987-B9BA-E3630BCA38F2}" type="parTrans" cxnId="{3FC0D556-0229-4154-9FFE-55126747D6E3}">
      <dgm:prSet/>
      <dgm:spPr/>
      <dgm:t>
        <a:bodyPr/>
        <a:lstStyle/>
        <a:p>
          <a:endParaRPr lang="hu-HU"/>
        </a:p>
      </dgm:t>
    </dgm:pt>
    <dgm:pt modelId="{0BC2EEEB-EA05-44A5-AE58-8FDE85C133C7}" type="sibTrans" cxnId="{3FC0D556-0229-4154-9FFE-55126747D6E3}">
      <dgm:prSet/>
      <dgm:spPr/>
      <dgm:t>
        <a:bodyPr/>
        <a:lstStyle/>
        <a:p>
          <a:endParaRPr lang="hu-HU"/>
        </a:p>
      </dgm:t>
    </dgm:pt>
    <dgm:pt modelId="{6A68B954-A0A2-4EC3-A295-BB1E9B8EC93C}">
      <dgm:prSet phldrT="[Szöveg]" custT="1"/>
      <dgm:spPr/>
      <dgm:t>
        <a:bodyPr/>
        <a:lstStyle/>
        <a:p>
          <a:r>
            <a:rPr lang="hu-HU" sz="1600" dirty="0" smtClean="0">
              <a:latin typeface="+mj-lt"/>
            </a:rPr>
            <a:t>Az emberi egészség védelme.</a:t>
          </a:r>
          <a:endParaRPr lang="hu-HU" sz="1600" dirty="0"/>
        </a:p>
      </dgm:t>
    </dgm:pt>
    <dgm:pt modelId="{9EAB931A-0FFF-4264-AF03-409B11079191}" type="parTrans" cxnId="{0F06D12C-8FE8-4E81-A863-94BA07B9C8F2}">
      <dgm:prSet/>
      <dgm:spPr/>
      <dgm:t>
        <a:bodyPr/>
        <a:lstStyle/>
        <a:p>
          <a:endParaRPr lang="hu-HU"/>
        </a:p>
      </dgm:t>
    </dgm:pt>
    <dgm:pt modelId="{26B83163-EE41-409D-80EB-01F6D7C7A87C}" type="sibTrans" cxnId="{0F06D12C-8FE8-4E81-A863-94BA07B9C8F2}">
      <dgm:prSet/>
      <dgm:spPr/>
      <dgm:t>
        <a:bodyPr/>
        <a:lstStyle/>
        <a:p>
          <a:endParaRPr lang="hu-HU"/>
        </a:p>
      </dgm:t>
    </dgm:pt>
    <dgm:pt modelId="{89A59F30-4C43-45F3-842C-DC666E1A0B4F}" type="pres">
      <dgm:prSet presAssocID="{787FAE48-4A38-411E-B62D-AB3707596EF6}" presName="Name0" presStyleCnt="0">
        <dgm:presLayoutVars>
          <dgm:chMax val="1"/>
          <dgm:dir/>
          <dgm:animLvl val="ctr"/>
          <dgm:resizeHandles val="exact"/>
        </dgm:presLayoutVars>
      </dgm:prSet>
      <dgm:spPr/>
      <dgm:t>
        <a:bodyPr/>
        <a:lstStyle/>
        <a:p>
          <a:endParaRPr lang="hu-HU"/>
        </a:p>
      </dgm:t>
    </dgm:pt>
    <dgm:pt modelId="{B37A74E4-2484-4956-BCF8-83B972F3869D}" type="pres">
      <dgm:prSet presAssocID="{48EFC2BF-08C2-40AF-9CDB-E579C269BF08}" presName="centerShape" presStyleLbl="node0" presStyleIdx="0" presStyleCnt="1"/>
      <dgm:spPr/>
      <dgm:t>
        <a:bodyPr/>
        <a:lstStyle/>
        <a:p>
          <a:endParaRPr lang="hu-HU"/>
        </a:p>
      </dgm:t>
    </dgm:pt>
    <dgm:pt modelId="{1B637A0A-0CA2-4F41-91CB-08DFC3F3A726}" type="pres">
      <dgm:prSet presAssocID="{6E7298E0-A323-4621-8677-A5E84C1F0BB4}" presName="node" presStyleLbl="node1" presStyleIdx="0" presStyleCnt="4" custScaleX="136291" custScaleY="127021">
        <dgm:presLayoutVars>
          <dgm:bulletEnabled val="1"/>
        </dgm:presLayoutVars>
      </dgm:prSet>
      <dgm:spPr/>
      <dgm:t>
        <a:bodyPr/>
        <a:lstStyle/>
        <a:p>
          <a:endParaRPr lang="hu-HU"/>
        </a:p>
      </dgm:t>
    </dgm:pt>
    <dgm:pt modelId="{3D01CD61-5324-46EE-8307-69C5EBE31CCA}" type="pres">
      <dgm:prSet presAssocID="{6E7298E0-A323-4621-8677-A5E84C1F0BB4}" presName="dummy" presStyleCnt="0"/>
      <dgm:spPr/>
    </dgm:pt>
    <dgm:pt modelId="{3C0BFECC-6DBB-412E-8DDB-BE965070DC3A}" type="pres">
      <dgm:prSet presAssocID="{C5A94DB1-AF26-49F7-B51D-16BCAB131487}" presName="sibTrans" presStyleLbl="sibTrans2D1" presStyleIdx="0" presStyleCnt="4"/>
      <dgm:spPr/>
      <dgm:t>
        <a:bodyPr/>
        <a:lstStyle/>
        <a:p>
          <a:endParaRPr lang="hu-HU"/>
        </a:p>
      </dgm:t>
    </dgm:pt>
    <dgm:pt modelId="{9F0C52E9-A831-4A49-AF65-E13286CDDF2C}" type="pres">
      <dgm:prSet presAssocID="{2E0779FE-7A80-41D0-A589-AD6975D68AB8}" presName="node" presStyleLbl="node1" presStyleIdx="1" presStyleCnt="4" custScaleX="128525" custScaleY="121407">
        <dgm:presLayoutVars>
          <dgm:bulletEnabled val="1"/>
        </dgm:presLayoutVars>
      </dgm:prSet>
      <dgm:spPr/>
      <dgm:t>
        <a:bodyPr/>
        <a:lstStyle/>
        <a:p>
          <a:endParaRPr lang="hu-HU"/>
        </a:p>
      </dgm:t>
    </dgm:pt>
    <dgm:pt modelId="{F206822A-F63D-4D7F-8D77-5D288D529BA0}" type="pres">
      <dgm:prSet presAssocID="{2E0779FE-7A80-41D0-A589-AD6975D68AB8}" presName="dummy" presStyleCnt="0"/>
      <dgm:spPr/>
    </dgm:pt>
    <dgm:pt modelId="{41283E46-907D-41DE-8DC0-529C2DDAD03A}" type="pres">
      <dgm:prSet presAssocID="{59E2BE65-D2EF-4321-B246-8DE020D68F65}" presName="sibTrans" presStyleLbl="sibTrans2D1" presStyleIdx="1" presStyleCnt="4"/>
      <dgm:spPr/>
      <dgm:t>
        <a:bodyPr/>
        <a:lstStyle/>
        <a:p>
          <a:endParaRPr lang="hu-HU"/>
        </a:p>
      </dgm:t>
    </dgm:pt>
    <dgm:pt modelId="{2B198D42-A9E5-42CC-BF6F-12E3B5F9E0CA}" type="pres">
      <dgm:prSet presAssocID="{B843E452-6BDE-455B-BB59-278C87FEED46}" presName="node" presStyleLbl="node1" presStyleIdx="2" presStyleCnt="4" custScaleX="126386" custScaleY="117816">
        <dgm:presLayoutVars>
          <dgm:bulletEnabled val="1"/>
        </dgm:presLayoutVars>
      </dgm:prSet>
      <dgm:spPr/>
      <dgm:t>
        <a:bodyPr/>
        <a:lstStyle/>
        <a:p>
          <a:endParaRPr lang="hu-HU"/>
        </a:p>
      </dgm:t>
    </dgm:pt>
    <dgm:pt modelId="{8704973F-52AC-45EE-B46D-1095F4284991}" type="pres">
      <dgm:prSet presAssocID="{B843E452-6BDE-455B-BB59-278C87FEED46}" presName="dummy" presStyleCnt="0"/>
      <dgm:spPr/>
    </dgm:pt>
    <dgm:pt modelId="{5C383283-453F-49CA-BE39-0AF7E4B52ABB}" type="pres">
      <dgm:prSet presAssocID="{0BC2EEEB-EA05-44A5-AE58-8FDE85C133C7}" presName="sibTrans" presStyleLbl="sibTrans2D1" presStyleIdx="2" presStyleCnt="4"/>
      <dgm:spPr/>
      <dgm:t>
        <a:bodyPr/>
        <a:lstStyle/>
        <a:p>
          <a:endParaRPr lang="hu-HU"/>
        </a:p>
      </dgm:t>
    </dgm:pt>
    <dgm:pt modelId="{FD59FAAD-7862-479F-B716-3ADDA881A7CE}" type="pres">
      <dgm:prSet presAssocID="{6A68B954-A0A2-4EC3-A295-BB1E9B8EC93C}" presName="node" presStyleLbl="node1" presStyleIdx="3" presStyleCnt="4" custScaleX="125620" custScaleY="121407">
        <dgm:presLayoutVars>
          <dgm:bulletEnabled val="1"/>
        </dgm:presLayoutVars>
      </dgm:prSet>
      <dgm:spPr/>
      <dgm:t>
        <a:bodyPr/>
        <a:lstStyle/>
        <a:p>
          <a:endParaRPr lang="hu-HU"/>
        </a:p>
      </dgm:t>
    </dgm:pt>
    <dgm:pt modelId="{6EA73FF5-80F7-4877-8C0F-79D21C87EE35}" type="pres">
      <dgm:prSet presAssocID="{6A68B954-A0A2-4EC3-A295-BB1E9B8EC93C}" presName="dummy" presStyleCnt="0"/>
      <dgm:spPr/>
    </dgm:pt>
    <dgm:pt modelId="{0B0C94D8-B1B3-4D1A-A5F0-E9DEAE205213}" type="pres">
      <dgm:prSet presAssocID="{26B83163-EE41-409D-80EB-01F6D7C7A87C}" presName="sibTrans" presStyleLbl="sibTrans2D1" presStyleIdx="3" presStyleCnt="4"/>
      <dgm:spPr/>
      <dgm:t>
        <a:bodyPr/>
        <a:lstStyle/>
        <a:p>
          <a:endParaRPr lang="hu-HU"/>
        </a:p>
      </dgm:t>
    </dgm:pt>
  </dgm:ptLst>
  <dgm:cxnLst>
    <dgm:cxn modelId="{0F06D12C-8FE8-4E81-A863-94BA07B9C8F2}" srcId="{48EFC2BF-08C2-40AF-9CDB-E579C269BF08}" destId="{6A68B954-A0A2-4EC3-A295-BB1E9B8EC93C}" srcOrd="3" destOrd="0" parTransId="{9EAB931A-0FFF-4264-AF03-409B11079191}" sibTransId="{26B83163-EE41-409D-80EB-01F6D7C7A87C}"/>
    <dgm:cxn modelId="{68B8EEBE-5529-400B-8BD2-62ED17F8DB17}" type="presOf" srcId="{B843E452-6BDE-455B-BB59-278C87FEED46}" destId="{2B198D42-A9E5-42CC-BF6F-12E3B5F9E0CA}" srcOrd="0" destOrd="0" presId="urn:microsoft.com/office/officeart/2005/8/layout/radial6"/>
    <dgm:cxn modelId="{3FC0D556-0229-4154-9FFE-55126747D6E3}" srcId="{48EFC2BF-08C2-40AF-9CDB-E579C269BF08}" destId="{B843E452-6BDE-455B-BB59-278C87FEED46}" srcOrd="2" destOrd="0" parTransId="{5FA1A712-C379-4987-B9BA-E3630BCA38F2}" sibTransId="{0BC2EEEB-EA05-44A5-AE58-8FDE85C133C7}"/>
    <dgm:cxn modelId="{267CEDCE-04D1-4714-B8C9-7203E706A0E0}" srcId="{787FAE48-4A38-411E-B62D-AB3707596EF6}" destId="{48EFC2BF-08C2-40AF-9CDB-E579C269BF08}" srcOrd="0" destOrd="0" parTransId="{5D9C0D71-5CA6-41C4-B26B-B2596E20FA08}" sibTransId="{3A523D10-DDE1-44AA-BDB7-9A4EDEAD6E8E}"/>
    <dgm:cxn modelId="{0FB330F2-6CB4-474E-A8D3-1E6319388100}" srcId="{48EFC2BF-08C2-40AF-9CDB-E579C269BF08}" destId="{2E0779FE-7A80-41D0-A589-AD6975D68AB8}" srcOrd="1" destOrd="0" parTransId="{0EFE739B-FA23-4CFF-AA72-CADF3D86D8E5}" sibTransId="{59E2BE65-D2EF-4321-B246-8DE020D68F65}"/>
    <dgm:cxn modelId="{0E2EA565-66E1-470B-8540-1A2EAD2E380E}" type="presOf" srcId="{26B83163-EE41-409D-80EB-01F6D7C7A87C}" destId="{0B0C94D8-B1B3-4D1A-A5F0-E9DEAE205213}" srcOrd="0" destOrd="0" presId="urn:microsoft.com/office/officeart/2005/8/layout/radial6"/>
    <dgm:cxn modelId="{FBCB7D85-AF05-4B35-AC73-595C054BD8C1}" type="presOf" srcId="{0BC2EEEB-EA05-44A5-AE58-8FDE85C133C7}" destId="{5C383283-453F-49CA-BE39-0AF7E4B52ABB}" srcOrd="0" destOrd="0" presId="urn:microsoft.com/office/officeart/2005/8/layout/radial6"/>
    <dgm:cxn modelId="{7D876884-7B44-4781-AD94-61CFFAE91B7B}" type="presOf" srcId="{59E2BE65-D2EF-4321-B246-8DE020D68F65}" destId="{41283E46-907D-41DE-8DC0-529C2DDAD03A}" srcOrd="0" destOrd="0" presId="urn:microsoft.com/office/officeart/2005/8/layout/radial6"/>
    <dgm:cxn modelId="{455AF134-B0D1-4981-B09C-773C8300209F}" type="presOf" srcId="{6E7298E0-A323-4621-8677-A5E84C1F0BB4}" destId="{1B637A0A-0CA2-4F41-91CB-08DFC3F3A726}" srcOrd="0" destOrd="0" presId="urn:microsoft.com/office/officeart/2005/8/layout/radial6"/>
    <dgm:cxn modelId="{8761E436-B06A-4493-9759-0AB3FF8DE80F}" type="presOf" srcId="{48EFC2BF-08C2-40AF-9CDB-E579C269BF08}" destId="{B37A74E4-2484-4956-BCF8-83B972F3869D}" srcOrd="0" destOrd="0" presId="urn:microsoft.com/office/officeart/2005/8/layout/radial6"/>
    <dgm:cxn modelId="{8D58082E-6849-48EE-8D96-A7452B076B95}" type="presOf" srcId="{787FAE48-4A38-411E-B62D-AB3707596EF6}" destId="{89A59F30-4C43-45F3-842C-DC666E1A0B4F}" srcOrd="0" destOrd="0" presId="urn:microsoft.com/office/officeart/2005/8/layout/radial6"/>
    <dgm:cxn modelId="{0C63D241-8868-45FB-B060-A39494CA63DB}" type="presOf" srcId="{C5A94DB1-AF26-49F7-B51D-16BCAB131487}" destId="{3C0BFECC-6DBB-412E-8DDB-BE965070DC3A}" srcOrd="0" destOrd="0" presId="urn:microsoft.com/office/officeart/2005/8/layout/radial6"/>
    <dgm:cxn modelId="{0DA31F72-2944-45B1-9E5C-4CE253AB658A}" srcId="{48EFC2BF-08C2-40AF-9CDB-E579C269BF08}" destId="{6E7298E0-A323-4621-8677-A5E84C1F0BB4}" srcOrd="0" destOrd="0" parTransId="{23558F9B-FA3A-475F-A16D-7CA14860DBAA}" sibTransId="{C5A94DB1-AF26-49F7-B51D-16BCAB131487}"/>
    <dgm:cxn modelId="{74292E7B-0929-4503-B104-60FD795B2D90}" type="presOf" srcId="{6A68B954-A0A2-4EC3-A295-BB1E9B8EC93C}" destId="{FD59FAAD-7862-479F-B716-3ADDA881A7CE}" srcOrd="0" destOrd="0" presId="urn:microsoft.com/office/officeart/2005/8/layout/radial6"/>
    <dgm:cxn modelId="{E40836DD-BB38-44C4-B8E5-0969D36896D2}" type="presOf" srcId="{2E0779FE-7A80-41D0-A589-AD6975D68AB8}" destId="{9F0C52E9-A831-4A49-AF65-E13286CDDF2C}" srcOrd="0" destOrd="0" presId="urn:microsoft.com/office/officeart/2005/8/layout/radial6"/>
    <dgm:cxn modelId="{BCB0F345-3827-4B87-9076-758840FDA929}" type="presParOf" srcId="{89A59F30-4C43-45F3-842C-DC666E1A0B4F}" destId="{B37A74E4-2484-4956-BCF8-83B972F3869D}" srcOrd="0" destOrd="0" presId="urn:microsoft.com/office/officeart/2005/8/layout/radial6"/>
    <dgm:cxn modelId="{201C9D2C-92C1-435A-B6A4-5A80A50830C7}" type="presParOf" srcId="{89A59F30-4C43-45F3-842C-DC666E1A0B4F}" destId="{1B637A0A-0CA2-4F41-91CB-08DFC3F3A726}" srcOrd="1" destOrd="0" presId="urn:microsoft.com/office/officeart/2005/8/layout/radial6"/>
    <dgm:cxn modelId="{42A30623-DF26-492F-8C77-4A6D24BE066A}" type="presParOf" srcId="{89A59F30-4C43-45F3-842C-DC666E1A0B4F}" destId="{3D01CD61-5324-46EE-8307-69C5EBE31CCA}" srcOrd="2" destOrd="0" presId="urn:microsoft.com/office/officeart/2005/8/layout/radial6"/>
    <dgm:cxn modelId="{A2C79785-803B-4A87-AC67-995C270DB5C1}" type="presParOf" srcId="{89A59F30-4C43-45F3-842C-DC666E1A0B4F}" destId="{3C0BFECC-6DBB-412E-8DDB-BE965070DC3A}" srcOrd="3" destOrd="0" presId="urn:microsoft.com/office/officeart/2005/8/layout/radial6"/>
    <dgm:cxn modelId="{1A70E3DB-FE64-4850-A7F7-BE45DD3BC849}" type="presParOf" srcId="{89A59F30-4C43-45F3-842C-DC666E1A0B4F}" destId="{9F0C52E9-A831-4A49-AF65-E13286CDDF2C}" srcOrd="4" destOrd="0" presId="urn:microsoft.com/office/officeart/2005/8/layout/radial6"/>
    <dgm:cxn modelId="{11AFEBD8-5E56-4B5D-908F-190F2D4B0776}" type="presParOf" srcId="{89A59F30-4C43-45F3-842C-DC666E1A0B4F}" destId="{F206822A-F63D-4D7F-8D77-5D288D529BA0}" srcOrd="5" destOrd="0" presId="urn:microsoft.com/office/officeart/2005/8/layout/radial6"/>
    <dgm:cxn modelId="{D621885D-A0A7-48F1-BC58-F31CA3EB6D71}" type="presParOf" srcId="{89A59F30-4C43-45F3-842C-DC666E1A0B4F}" destId="{41283E46-907D-41DE-8DC0-529C2DDAD03A}" srcOrd="6" destOrd="0" presId="urn:microsoft.com/office/officeart/2005/8/layout/radial6"/>
    <dgm:cxn modelId="{A2FCDEEC-C0A3-4740-B1A1-91A01FBF8244}" type="presParOf" srcId="{89A59F30-4C43-45F3-842C-DC666E1A0B4F}" destId="{2B198D42-A9E5-42CC-BF6F-12E3B5F9E0CA}" srcOrd="7" destOrd="0" presId="urn:microsoft.com/office/officeart/2005/8/layout/radial6"/>
    <dgm:cxn modelId="{A6C4A649-10A8-4381-B7BA-F179153808BF}" type="presParOf" srcId="{89A59F30-4C43-45F3-842C-DC666E1A0B4F}" destId="{8704973F-52AC-45EE-B46D-1095F4284991}" srcOrd="8" destOrd="0" presId="urn:microsoft.com/office/officeart/2005/8/layout/radial6"/>
    <dgm:cxn modelId="{9247CD3C-A714-496E-9C89-D2B728155435}" type="presParOf" srcId="{89A59F30-4C43-45F3-842C-DC666E1A0B4F}" destId="{5C383283-453F-49CA-BE39-0AF7E4B52ABB}" srcOrd="9" destOrd="0" presId="urn:microsoft.com/office/officeart/2005/8/layout/radial6"/>
    <dgm:cxn modelId="{5EF98D6F-6CBD-4E78-B51F-D1759404174B}" type="presParOf" srcId="{89A59F30-4C43-45F3-842C-DC666E1A0B4F}" destId="{FD59FAAD-7862-479F-B716-3ADDA881A7CE}" srcOrd="10" destOrd="0" presId="urn:microsoft.com/office/officeart/2005/8/layout/radial6"/>
    <dgm:cxn modelId="{0F0076CD-DEF1-4BF0-BF1F-8EA4E9558553}" type="presParOf" srcId="{89A59F30-4C43-45F3-842C-DC666E1A0B4F}" destId="{6EA73FF5-80F7-4877-8C0F-79D21C87EE35}" srcOrd="11" destOrd="0" presId="urn:microsoft.com/office/officeart/2005/8/layout/radial6"/>
    <dgm:cxn modelId="{231D411E-120B-4646-9F5F-4FFD59DE183D}" type="presParOf" srcId="{89A59F30-4C43-45F3-842C-DC666E1A0B4F}" destId="{0B0C94D8-B1B3-4D1A-A5F0-E9DEAE20521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82BA8-DF11-45C2-AFC1-9DE586D8217A}">
      <dsp:nvSpPr>
        <dsp:cNvPr id="0" name=""/>
        <dsp:cNvSpPr/>
      </dsp:nvSpPr>
      <dsp:spPr>
        <a:xfrm>
          <a:off x="677737" y="0"/>
          <a:ext cx="7681021" cy="18002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7B1F7-8A0F-4E9D-A4FF-783D16959CB9}">
      <dsp:nvSpPr>
        <dsp:cNvPr id="0" name=""/>
        <dsp:cNvSpPr/>
      </dsp:nvSpPr>
      <dsp:spPr>
        <a:xfrm>
          <a:off x="2647" y="540059"/>
          <a:ext cx="1593741" cy="72008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u-HU" sz="3100" b="0" kern="1200" dirty="0" smtClean="0">
              <a:latin typeface="+mj-lt"/>
            </a:rPr>
            <a:t>1972</a:t>
          </a:r>
          <a:endParaRPr lang="hu-HU" sz="3100" b="0" kern="1200" dirty="0"/>
        </a:p>
      </dsp:txBody>
      <dsp:txXfrm>
        <a:off x="37798" y="575210"/>
        <a:ext cx="1523439" cy="649778"/>
      </dsp:txXfrm>
    </dsp:sp>
    <dsp:sp modelId="{A056E208-228F-47CB-B3F9-D2228548ADC1}">
      <dsp:nvSpPr>
        <dsp:cNvPr id="0" name=""/>
        <dsp:cNvSpPr/>
      </dsp:nvSpPr>
      <dsp:spPr>
        <a:xfrm>
          <a:off x="1862012" y="540059"/>
          <a:ext cx="1593741" cy="720080"/>
        </a:xfrm>
        <a:prstGeom prst="roundRect">
          <a:avLst/>
        </a:prstGeom>
        <a:solidFill>
          <a:schemeClr val="accent2">
            <a:shade val="80000"/>
            <a:hueOff val="-8968"/>
            <a:satOff val="-1006"/>
            <a:lumOff val="6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u-HU" sz="3100" b="0" kern="1200" dirty="0" smtClean="0">
              <a:latin typeface="+mj-lt"/>
            </a:rPr>
            <a:t>1987</a:t>
          </a:r>
          <a:endParaRPr lang="hu-HU" sz="3100" b="0" kern="1200" dirty="0"/>
        </a:p>
      </dsp:txBody>
      <dsp:txXfrm>
        <a:off x="1897163" y="575210"/>
        <a:ext cx="1523439" cy="649778"/>
      </dsp:txXfrm>
    </dsp:sp>
    <dsp:sp modelId="{569FE87D-F790-45A7-A2A6-9DB20FFB3046}">
      <dsp:nvSpPr>
        <dsp:cNvPr id="0" name=""/>
        <dsp:cNvSpPr/>
      </dsp:nvSpPr>
      <dsp:spPr>
        <a:xfrm>
          <a:off x="3721377" y="540059"/>
          <a:ext cx="1593741" cy="720080"/>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u-HU" sz="3100" kern="1200" dirty="0" smtClean="0">
              <a:latin typeface="+mj-lt"/>
            </a:rPr>
            <a:t>1993</a:t>
          </a:r>
          <a:endParaRPr lang="hu-HU" sz="3100" kern="1200" dirty="0"/>
        </a:p>
      </dsp:txBody>
      <dsp:txXfrm>
        <a:off x="3756528" y="575210"/>
        <a:ext cx="1523439" cy="649778"/>
      </dsp:txXfrm>
    </dsp:sp>
    <dsp:sp modelId="{1A446E49-860B-43C6-9637-A93CD619CF9B}">
      <dsp:nvSpPr>
        <dsp:cNvPr id="0" name=""/>
        <dsp:cNvSpPr/>
      </dsp:nvSpPr>
      <dsp:spPr>
        <a:xfrm>
          <a:off x="5580742" y="540059"/>
          <a:ext cx="1593741" cy="720080"/>
        </a:xfrm>
        <a:prstGeom prst="roundRect">
          <a:avLst/>
        </a:prstGeom>
        <a:solidFill>
          <a:schemeClr val="accent2">
            <a:shade val="80000"/>
            <a:hueOff val="-26904"/>
            <a:satOff val="-3018"/>
            <a:lumOff val="19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u-HU" sz="3100" kern="1200" dirty="0" smtClean="0"/>
            <a:t>1999</a:t>
          </a:r>
          <a:endParaRPr lang="hu-HU" sz="3100" kern="1200" dirty="0"/>
        </a:p>
      </dsp:txBody>
      <dsp:txXfrm>
        <a:off x="5615893" y="575210"/>
        <a:ext cx="1523439" cy="649778"/>
      </dsp:txXfrm>
    </dsp:sp>
    <dsp:sp modelId="{70927C1B-7A28-40C8-A457-E43988D01FAC}">
      <dsp:nvSpPr>
        <dsp:cNvPr id="0" name=""/>
        <dsp:cNvSpPr/>
      </dsp:nvSpPr>
      <dsp:spPr>
        <a:xfrm>
          <a:off x="7440107" y="540059"/>
          <a:ext cx="1593741" cy="720080"/>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hu-HU" sz="3100" kern="1200" dirty="0" smtClean="0"/>
            <a:t>2009</a:t>
          </a:r>
          <a:endParaRPr lang="hu-HU" sz="3100" kern="1200" dirty="0"/>
        </a:p>
      </dsp:txBody>
      <dsp:txXfrm>
        <a:off x="7475258" y="575210"/>
        <a:ext cx="1523439" cy="64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4CAF1-0680-4F36-BEC3-ED565BD0DBE4}">
      <dsp:nvSpPr>
        <dsp:cNvPr id="0" name=""/>
        <dsp:cNvSpPr/>
      </dsp:nvSpPr>
      <dsp:spPr>
        <a:xfrm>
          <a:off x="0" y="1684783"/>
          <a:ext cx="8640960" cy="1741107"/>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hu-HU" sz="1800" b="1" kern="1200" dirty="0" smtClean="0">
              <a:latin typeface="+mj-lt"/>
            </a:rPr>
            <a:t>Az elővigyázatosság elve</a:t>
          </a:r>
          <a:endParaRPr lang="hu-HU" sz="1800" kern="1200" dirty="0"/>
        </a:p>
        <a:p>
          <a:pPr marL="171450" lvl="1" indent="-171450" algn="just" defTabSz="711200">
            <a:lnSpc>
              <a:spcPct val="90000"/>
            </a:lnSpc>
            <a:spcBef>
              <a:spcPct val="0"/>
            </a:spcBef>
            <a:spcAft>
              <a:spcPct val="15000"/>
            </a:spcAft>
            <a:buChar char="••"/>
          </a:pPr>
          <a:r>
            <a:rPr lang="hu-HU" sz="1600" kern="1200" dirty="0" smtClean="0">
              <a:latin typeface="+mj-lt"/>
            </a:rPr>
            <a:t>Ezt az elvet, akkor lehet alkalmazni, ha a tudomány bizonytalan egy adott intézkedésből vagy szakpolitikából fakadó, az emberi egészségre vagy a környezetre káros kockázat tekintetében. </a:t>
          </a:r>
          <a:endParaRPr lang="hu-HU" sz="1600" kern="1200" dirty="0"/>
        </a:p>
        <a:p>
          <a:pPr marL="171450" lvl="1" indent="-171450" algn="just" defTabSz="711200">
            <a:lnSpc>
              <a:spcPct val="90000"/>
            </a:lnSpc>
            <a:spcBef>
              <a:spcPct val="0"/>
            </a:spcBef>
            <a:spcAft>
              <a:spcPct val="15000"/>
            </a:spcAft>
            <a:buChar char="••"/>
          </a:pPr>
          <a:r>
            <a:rPr lang="hu-HU" sz="1600" kern="1200" dirty="0" smtClean="0">
              <a:latin typeface="+mj-lt"/>
            </a:rPr>
            <a:t>Például: Ha egy termék káros hatását tekintve kétely merül fel még a tudományos értékelést követően is, utasítást adhatnak a termék forgalmazásának leállítására, és a piacról való kivonására.</a:t>
          </a:r>
        </a:p>
      </dsp:txBody>
      <dsp:txXfrm>
        <a:off x="1887840" y="1684783"/>
        <a:ext cx="6753119" cy="1741107"/>
      </dsp:txXfrm>
    </dsp:sp>
    <dsp:sp modelId="{22CADA27-DB76-4EDF-B631-E6C8C3481726}">
      <dsp:nvSpPr>
        <dsp:cNvPr id="0" name=""/>
        <dsp:cNvSpPr/>
      </dsp:nvSpPr>
      <dsp:spPr>
        <a:xfrm>
          <a:off x="97778" y="1906019"/>
          <a:ext cx="1728192" cy="12771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7C4B4-A0C7-4ACB-9D22-F0A32B9D1D0C}">
      <dsp:nvSpPr>
        <dsp:cNvPr id="0" name=""/>
        <dsp:cNvSpPr/>
      </dsp:nvSpPr>
      <dsp:spPr>
        <a:xfrm>
          <a:off x="0" y="3579711"/>
          <a:ext cx="8640960" cy="1596482"/>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hu-HU" sz="1800" b="1" kern="1200" dirty="0" smtClean="0">
              <a:latin typeface="+mj-lt"/>
            </a:rPr>
            <a:t>A „szennyező fizet” elve</a:t>
          </a:r>
          <a:endParaRPr lang="hu-HU" sz="1800" kern="1200" dirty="0"/>
        </a:p>
        <a:p>
          <a:pPr marL="171450" lvl="1" indent="-171450" algn="just" defTabSz="711200">
            <a:lnSpc>
              <a:spcPct val="90000"/>
            </a:lnSpc>
            <a:spcBef>
              <a:spcPct val="0"/>
            </a:spcBef>
            <a:spcAft>
              <a:spcPct val="15000"/>
            </a:spcAft>
            <a:buChar char="••"/>
          </a:pPr>
          <a:r>
            <a:rPr lang="hu-HU" sz="1600" kern="1200" dirty="0" smtClean="0"/>
            <a:t>A szennyező fél köteles fizetni a környezetben okozott kárért; akár úgy, hogy maga hárítja el és állítja helyre az eredeti állapotot, vagy adókötelezettség által járul hozzá az okozott kár helyreállításához. </a:t>
          </a:r>
          <a:endParaRPr lang="hu-HU" sz="1600" kern="1200" dirty="0"/>
        </a:p>
      </dsp:txBody>
      <dsp:txXfrm>
        <a:off x="1887840" y="3579711"/>
        <a:ext cx="6753119" cy="1596482"/>
      </dsp:txXfrm>
    </dsp:sp>
    <dsp:sp modelId="{D2FFBB73-CF1A-43D5-A1F8-D39B6DF9A324}">
      <dsp:nvSpPr>
        <dsp:cNvPr id="0" name=""/>
        <dsp:cNvSpPr/>
      </dsp:nvSpPr>
      <dsp:spPr>
        <a:xfrm>
          <a:off x="72011" y="3778218"/>
          <a:ext cx="1728192" cy="12771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F1957-75E0-4572-97D7-E48B61E6B14A}">
      <dsp:nvSpPr>
        <dsp:cNvPr id="0" name=""/>
        <dsp:cNvSpPr/>
      </dsp:nvSpPr>
      <dsp:spPr>
        <a:xfrm>
          <a:off x="0" y="0"/>
          <a:ext cx="8640960" cy="1596482"/>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hu-HU" sz="1800" b="1" kern="1200" dirty="0" smtClean="0">
              <a:latin typeface="+mj-lt"/>
            </a:rPr>
            <a:t>A megelőzés elve és a környezeti károk forrásuknál történő helyreállításának az elve</a:t>
          </a:r>
          <a:endParaRPr lang="hu-HU" sz="1800" kern="1200" dirty="0"/>
        </a:p>
        <a:p>
          <a:pPr marL="171450" lvl="1" indent="-171450" algn="just" defTabSz="711200">
            <a:lnSpc>
              <a:spcPct val="90000"/>
            </a:lnSpc>
            <a:spcBef>
              <a:spcPct val="0"/>
            </a:spcBef>
            <a:spcAft>
              <a:spcPct val="15000"/>
            </a:spcAft>
            <a:buChar char="••"/>
          </a:pPr>
          <a:r>
            <a:rPr lang="hu-HU" sz="1600" kern="1200" dirty="0" smtClean="0">
              <a:latin typeface="+mj-lt"/>
            </a:rPr>
            <a:t>Az esetek többségében a környezetvédelmi következmények, a környezethasználat káros környezeti hatásai előre jelezhetőek, így mód van arra, hogy ehhez olyan jogintézményeket kapcsoljanak, mint például az engedélyezés intézménye, vagy az elérhető legjobb technikát alkalmazzák.</a:t>
          </a:r>
          <a:endParaRPr lang="hu-HU" sz="1600" kern="1200" dirty="0"/>
        </a:p>
      </dsp:txBody>
      <dsp:txXfrm>
        <a:off x="1887840" y="0"/>
        <a:ext cx="6753119" cy="1596482"/>
      </dsp:txXfrm>
    </dsp:sp>
    <dsp:sp modelId="{A574DF48-CCE4-49DE-A2FC-8B8454D067F1}">
      <dsp:nvSpPr>
        <dsp:cNvPr id="0" name=""/>
        <dsp:cNvSpPr/>
      </dsp:nvSpPr>
      <dsp:spPr>
        <a:xfrm>
          <a:off x="72011" y="177819"/>
          <a:ext cx="1728192" cy="127718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94D8-B1B3-4D1A-A5F0-E9DEAE205213}">
      <dsp:nvSpPr>
        <dsp:cNvPr id="0" name=""/>
        <dsp:cNvSpPr/>
      </dsp:nvSpPr>
      <dsp:spPr>
        <a:xfrm>
          <a:off x="2056143" y="618368"/>
          <a:ext cx="3934191" cy="3934191"/>
        </a:xfrm>
        <a:prstGeom prst="blockArc">
          <a:avLst>
            <a:gd name="adj1" fmla="val 10800000"/>
            <a:gd name="adj2" fmla="val 16200000"/>
            <a:gd name="adj3" fmla="val 4641"/>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383283-453F-49CA-BE39-0AF7E4B52ABB}">
      <dsp:nvSpPr>
        <dsp:cNvPr id="0" name=""/>
        <dsp:cNvSpPr/>
      </dsp:nvSpPr>
      <dsp:spPr>
        <a:xfrm>
          <a:off x="2056143" y="618368"/>
          <a:ext cx="3934191" cy="3934191"/>
        </a:xfrm>
        <a:prstGeom prst="blockArc">
          <a:avLst>
            <a:gd name="adj1" fmla="val 5400000"/>
            <a:gd name="adj2" fmla="val 10800000"/>
            <a:gd name="adj3" fmla="val 4641"/>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283E46-907D-41DE-8DC0-529C2DDAD03A}">
      <dsp:nvSpPr>
        <dsp:cNvPr id="0" name=""/>
        <dsp:cNvSpPr/>
      </dsp:nvSpPr>
      <dsp:spPr>
        <a:xfrm>
          <a:off x="2056143" y="618368"/>
          <a:ext cx="3934191" cy="3934191"/>
        </a:xfrm>
        <a:prstGeom prst="blockArc">
          <a:avLst>
            <a:gd name="adj1" fmla="val 0"/>
            <a:gd name="adj2" fmla="val 5400000"/>
            <a:gd name="adj3" fmla="val 4641"/>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BFECC-6DBB-412E-8DDB-BE965070DC3A}">
      <dsp:nvSpPr>
        <dsp:cNvPr id="0" name=""/>
        <dsp:cNvSpPr/>
      </dsp:nvSpPr>
      <dsp:spPr>
        <a:xfrm>
          <a:off x="2056143" y="618368"/>
          <a:ext cx="3934191" cy="3934191"/>
        </a:xfrm>
        <a:prstGeom prst="blockArc">
          <a:avLst>
            <a:gd name="adj1" fmla="val 16200000"/>
            <a:gd name="adj2" fmla="val 0"/>
            <a:gd name="adj3" fmla="val 4641"/>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7A74E4-2484-4956-BCF8-83B972F3869D}">
      <dsp:nvSpPr>
        <dsp:cNvPr id="0" name=""/>
        <dsp:cNvSpPr/>
      </dsp:nvSpPr>
      <dsp:spPr>
        <a:xfrm>
          <a:off x="3117513" y="1679738"/>
          <a:ext cx="1811451" cy="1811451"/>
        </a:xfrm>
        <a:prstGeom prst="ellipse">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hu-HU" sz="2200" b="1" kern="1200" dirty="0" smtClean="0">
              <a:latin typeface="+mj-lt"/>
            </a:rPr>
            <a:t>A környezetpolitika céljai</a:t>
          </a:r>
          <a:endParaRPr lang="hu-HU" sz="2200" b="1" kern="1200" dirty="0"/>
        </a:p>
      </dsp:txBody>
      <dsp:txXfrm>
        <a:off x="3382794" y="1945019"/>
        <a:ext cx="1280889" cy="1280889"/>
      </dsp:txXfrm>
    </dsp:sp>
    <dsp:sp modelId="{1B637A0A-0CA2-4F41-91CB-08DFC3F3A726}">
      <dsp:nvSpPr>
        <dsp:cNvPr id="0" name=""/>
        <dsp:cNvSpPr/>
      </dsp:nvSpPr>
      <dsp:spPr>
        <a:xfrm>
          <a:off x="3159143" y="-141305"/>
          <a:ext cx="1728191" cy="1610646"/>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u-HU" sz="1600" kern="1200" dirty="0" smtClean="0">
              <a:latin typeface="+mj-lt"/>
            </a:rPr>
            <a:t>A környezet minőségének megóvása, védelme, javítása.</a:t>
          </a:r>
          <a:endParaRPr lang="hu-HU" sz="1600" kern="1200" dirty="0"/>
        </a:p>
      </dsp:txBody>
      <dsp:txXfrm>
        <a:off x="3412231" y="94569"/>
        <a:ext cx="1222015" cy="1138898"/>
      </dsp:txXfrm>
    </dsp:sp>
    <dsp:sp modelId="{9F0C52E9-A831-4A49-AF65-E13286CDDF2C}">
      <dsp:nvSpPr>
        <dsp:cNvPr id="0" name=""/>
        <dsp:cNvSpPr/>
      </dsp:nvSpPr>
      <dsp:spPr>
        <a:xfrm>
          <a:off x="5129827" y="1815734"/>
          <a:ext cx="1629717" cy="1539460"/>
        </a:xfrm>
        <a:prstGeom prst="ellipse">
          <a:avLst/>
        </a:prstGeom>
        <a:solidFill>
          <a:schemeClr val="accent1">
            <a:shade val="50000"/>
            <a:hueOff val="180719"/>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kern="1200" dirty="0" smtClean="0">
              <a:latin typeface="+mj-lt"/>
            </a:rPr>
            <a:t>A természeti erőforrások megfontolt és ésszerű hasznosítása.</a:t>
          </a:r>
          <a:endParaRPr lang="hu-HU" sz="1400" kern="1200" dirty="0"/>
        </a:p>
      </dsp:txBody>
      <dsp:txXfrm>
        <a:off x="5368494" y="2041183"/>
        <a:ext cx="1152383" cy="1088562"/>
      </dsp:txXfrm>
    </dsp:sp>
    <dsp:sp modelId="{2B198D42-A9E5-42CC-BF6F-12E3B5F9E0CA}">
      <dsp:nvSpPr>
        <dsp:cNvPr id="0" name=""/>
        <dsp:cNvSpPr/>
      </dsp:nvSpPr>
      <dsp:spPr>
        <a:xfrm>
          <a:off x="3221941" y="3759948"/>
          <a:ext cx="1602594" cy="1493925"/>
        </a:xfrm>
        <a:prstGeom prst="ellipse">
          <a:avLst/>
        </a:prstGeom>
        <a:solidFill>
          <a:schemeClr val="accent1">
            <a:shade val="50000"/>
            <a:hueOff val="361437"/>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u-HU" sz="1100" kern="1200" dirty="0" smtClean="0">
              <a:latin typeface="+mj-lt"/>
            </a:rPr>
            <a:t>A nemzetközi szintű intézkedések ösztönzése és regionális és globális környezeti problémák leküzdése érdekében.</a:t>
          </a:r>
          <a:endParaRPr lang="hu-HU" sz="1100" kern="1200" dirty="0"/>
        </a:p>
      </dsp:txBody>
      <dsp:txXfrm>
        <a:off x="3456635" y="3978728"/>
        <a:ext cx="1133206" cy="1056365"/>
      </dsp:txXfrm>
    </dsp:sp>
    <dsp:sp modelId="{FD59FAAD-7862-479F-B716-3ADDA881A7CE}">
      <dsp:nvSpPr>
        <dsp:cNvPr id="0" name=""/>
        <dsp:cNvSpPr/>
      </dsp:nvSpPr>
      <dsp:spPr>
        <a:xfrm>
          <a:off x="1305351" y="1815734"/>
          <a:ext cx="1592881" cy="1539460"/>
        </a:xfrm>
        <a:prstGeom prst="ellipse">
          <a:avLst/>
        </a:prstGeom>
        <a:solidFill>
          <a:schemeClr val="accent1">
            <a:shade val="50000"/>
            <a:hueOff val="180719"/>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u-HU" sz="1600" kern="1200" dirty="0" smtClean="0">
              <a:latin typeface="+mj-lt"/>
            </a:rPr>
            <a:t>Az emberi egészség védelme.</a:t>
          </a:r>
          <a:endParaRPr lang="hu-HU" sz="1600" kern="1200" dirty="0"/>
        </a:p>
      </dsp:txBody>
      <dsp:txXfrm>
        <a:off x="1538623" y="2041183"/>
        <a:ext cx="1126337" cy="10885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89091"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hu-HU"/>
          </a:p>
        </p:txBody>
      </p:sp>
      <p:sp>
        <p:nvSpPr>
          <p:cNvPr id="36868"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89094"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89095"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7AFDE10-B057-4073-A551-684EE9F7950A}" type="slidenum">
              <a:rPr lang="hu-HU" altLang="hu-HU"/>
              <a:pPr>
                <a:defRPr/>
              </a:pPr>
              <a:t>‹#›</a:t>
            </a:fld>
            <a:endParaRPr lang="hu-HU" altLang="hu-HU"/>
          </a:p>
        </p:txBody>
      </p:sp>
    </p:spTree>
    <p:extLst>
      <p:ext uri="{BB962C8B-B14F-4D97-AF65-F5344CB8AC3E}">
        <p14:creationId xmlns:p14="http://schemas.microsoft.com/office/powerpoint/2010/main" val="40828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37AFDE10-B057-4073-A551-684EE9F7950A}" type="slidenum">
              <a:rPr lang="hu-HU" altLang="hu-HU" smtClean="0"/>
              <a:pPr>
                <a:defRPr/>
              </a:pPr>
              <a:t>37</a:t>
            </a:fld>
            <a:endParaRPr lang="hu-HU" altLang="hu-HU"/>
          </a:p>
        </p:txBody>
      </p:sp>
    </p:spTree>
    <p:extLst>
      <p:ext uri="{BB962C8B-B14F-4D97-AF65-F5344CB8AC3E}">
        <p14:creationId xmlns:p14="http://schemas.microsoft.com/office/powerpoint/2010/main" val="187452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37AFDE10-B057-4073-A551-684EE9F7950A}" type="slidenum">
              <a:rPr lang="hu-HU" altLang="hu-HU" smtClean="0"/>
              <a:pPr>
                <a:defRPr/>
              </a:pPr>
              <a:t>38</a:t>
            </a:fld>
            <a:endParaRPr lang="hu-HU" altLang="hu-HU"/>
          </a:p>
        </p:txBody>
      </p:sp>
    </p:spTree>
    <p:extLst>
      <p:ext uri="{BB962C8B-B14F-4D97-AF65-F5344CB8AC3E}">
        <p14:creationId xmlns:p14="http://schemas.microsoft.com/office/powerpoint/2010/main" val="187452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7919FA1-61FC-4C2F-99AE-03A4A272CB1B}" type="slidenum">
              <a:rPr lang="hu-HU" altLang="hu-HU"/>
              <a:pPr>
                <a:defRPr/>
              </a:pPr>
              <a:t>‹#›</a:t>
            </a:fld>
            <a:endParaRPr lang="hu-HU" altLang="hu-HU"/>
          </a:p>
        </p:txBody>
      </p:sp>
    </p:spTree>
    <p:extLst>
      <p:ext uri="{BB962C8B-B14F-4D97-AF65-F5344CB8AC3E}">
        <p14:creationId xmlns:p14="http://schemas.microsoft.com/office/powerpoint/2010/main" val="202736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D066C82-E288-49C4-B5EB-21DF4620BC16}" type="slidenum">
              <a:rPr lang="hu-HU" altLang="hu-HU"/>
              <a:pPr>
                <a:defRPr/>
              </a:pPr>
              <a:t>‹#›</a:t>
            </a:fld>
            <a:endParaRPr lang="hu-HU" altLang="hu-HU"/>
          </a:p>
        </p:txBody>
      </p:sp>
    </p:spTree>
    <p:extLst>
      <p:ext uri="{BB962C8B-B14F-4D97-AF65-F5344CB8AC3E}">
        <p14:creationId xmlns:p14="http://schemas.microsoft.com/office/powerpoint/2010/main" val="397476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FC9AFC4-FA0E-4A2E-8B42-41721765A1EC}" type="slidenum">
              <a:rPr lang="hu-HU" altLang="hu-HU"/>
              <a:pPr>
                <a:defRPr/>
              </a:pPr>
              <a:t>‹#›</a:t>
            </a:fld>
            <a:endParaRPr lang="hu-HU" altLang="hu-HU"/>
          </a:p>
        </p:txBody>
      </p:sp>
    </p:spTree>
    <p:extLst>
      <p:ext uri="{BB962C8B-B14F-4D97-AF65-F5344CB8AC3E}">
        <p14:creationId xmlns:p14="http://schemas.microsoft.com/office/powerpoint/2010/main" val="29680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4F0E550-47E0-4263-94F7-3085B80921B5}" type="slidenum">
              <a:rPr lang="hu-HU" altLang="hu-HU"/>
              <a:pPr>
                <a:defRPr/>
              </a:pPr>
              <a:t>‹#›</a:t>
            </a:fld>
            <a:endParaRPr lang="hu-HU" altLang="hu-HU"/>
          </a:p>
        </p:txBody>
      </p:sp>
    </p:spTree>
    <p:extLst>
      <p:ext uri="{BB962C8B-B14F-4D97-AF65-F5344CB8AC3E}">
        <p14:creationId xmlns:p14="http://schemas.microsoft.com/office/powerpoint/2010/main" val="68186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2CA704B-509C-4FDA-BFA2-FD8E98432980}" type="slidenum">
              <a:rPr lang="hu-HU" altLang="hu-HU"/>
              <a:pPr>
                <a:defRPr/>
              </a:pPr>
              <a:t>‹#›</a:t>
            </a:fld>
            <a:endParaRPr lang="hu-HU" altLang="hu-HU"/>
          </a:p>
        </p:txBody>
      </p:sp>
    </p:spTree>
    <p:extLst>
      <p:ext uri="{BB962C8B-B14F-4D97-AF65-F5344CB8AC3E}">
        <p14:creationId xmlns:p14="http://schemas.microsoft.com/office/powerpoint/2010/main" val="58769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C3D20ED-B299-49C9-9799-4EFDD04EC89A}" type="slidenum">
              <a:rPr lang="hu-HU" altLang="hu-HU"/>
              <a:pPr>
                <a:defRPr/>
              </a:pPr>
              <a:t>‹#›</a:t>
            </a:fld>
            <a:endParaRPr lang="hu-HU" altLang="hu-HU"/>
          </a:p>
        </p:txBody>
      </p:sp>
    </p:spTree>
    <p:extLst>
      <p:ext uri="{BB962C8B-B14F-4D97-AF65-F5344CB8AC3E}">
        <p14:creationId xmlns:p14="http://schemas.microsoft.com/office/powerpoint/2010/main" val="279017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79369FEB-8D43-4585-AE1A-394F6C789883}" type="slidenum">
              <a:rPr lang="hu-HU" altLang="hu-HU"/>
              <a:pPr>
                <a:defRPr/>
              </a:pPr>
              <a:t>‹#›</a:t>
            </a:fld>
            <a:endParaRPr lang="hu-HU" altLang="hu-HU"/>
          </a:p>
        </p:txBody>
      </p:sp>
    </p:spTree>
    <p:extLst>
      <p:ext uri="{BB962C8B-B14F-4D97-AF65-F5344CB8AC3E}">
        <p14:creationId xmlns:p14="http://schemas.microsoft.com/office/powerpoint/2010/main" val="223436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938466A9-F6BB-479A-A37E-939744A90C3C}" type="slidenum">
              <a:rPr lang="hu-HU" altLang="hu-HU"/>
              <a:pPr>
                <a:defRPr/>
              </a:pPr>
              <a:t>‹#›</a:t>
            </a:fld>
            <a:endParaRPr lang="hu-HU" altLang="hu-HU"/>
          </a:p>
        </p:txBody>
      </p:sp>
    </p:spTree>
    <p:extLst>
      <p:ext uri="{BB962C8B-B14F-4D97-AF65-F5344CB8AC3E}">
        <p14:creationId xmlns:p14="http://schemas.microsoft.com/office/powerpoint/2010/main" val="254986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8F9FFFA1-5FD4-4939-90B4-629188555E30}" type="slidenum">
              <a:rPr lang="hu-HU" altLang="hu-HU"/>
              <a:pPr>
                <a:defRPr/>
              </a:pPr>
              <a:t>‹#›</a:t>
            </a:fld>
            <a:endParaRPr lang="hu-HU" altLang="hu-HU"/>
          </a:p>
        </p:txBody>
      </p:sp>
    </p:spTree>
    <p:extLst>
      <p:ext uri="{BB962C8B-B14F-4D97-AF65-F5344CB8AC3E}">
        <p14:creationId xmlns:p14="http://schemas.microsoft.com/office/powerpoint/2010/main" val="288659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6998EE0-439A-4347-9D2E-3C1C8A170639}" type="slidenum">
              <a:rPr lang="hu-HU" altLang="hu-HU"/>
              <a:pPr>
                <a:defRPr/>
              </a:pPr>
              <a:t>‹#›</a:t>
            </a:fld>
            <a:endParaRPr lang="hu-HU" altLang="hu-HU"/>
          </a:p>
        </p:txBody>
      </p:sp>
    </p:spTree>
    <p:extLst>
      <p:ext uri="{BB962C8B-B14F-4D97-AF65-F5344CB8AC3E}">
        <p14:creationId xmlns:p14="http://schemas.microsoft.com/office/powerpoint/2010/main" val="13279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DE253B2-16C0-41D3-A5F0-BC1FE46CF8B2}" type="slidenum">
              <a:rPr lang="hu-HU" altLang="hu-HU"/>
              <a:pPr>
                <a:defRPr/>
              </a:pPr>
              <a:t>‹#›</a:t>
            </a:fld>
            <a:endParaRPr lang="hu-HU" altLang="hu-HU"/>
          </a:p>
        </p:txBody>
      </p:sp>
    </p:spTree>
    <p:extLst>
      <p:ext uri="{BB962C8B-B14F-4D97-AF65-F5344CB8AC3E}">
        <p14:creationId xmlns:p14="http://schemas.microsoft.com/office/powerpoint/2010/main" val="360912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dirty="0" smtClean="0"/>
              <a:t>Mintaszöveg szerkesztése</a:t>
            </a:r>
          </a:p>
          <a:p>
            <a:pPr lvl="1"/>
            <a:r>
              <a:rPr lang="hu-HU" altLang="hu-HU" dirty="0" smtClean="0"/>
              <a:t>Második szint</a:t>
            </a:r>
          </a:p>
          <a:p>
            <a:pPr lvl="2"/>
            <a:r>
              <a:rPr lang="hu-HU" altLang="hu-HU" dirty="0" smtClean="0"/>
              <a:t>Harmadik szint</a:t>
            </a:r>
          </a:p>
          <a:p>
            <a:pPr lvl="3"/>
            <a:r>
              <a:rPr lang="hu-HU" altLang="hu-HU" dirty="0" smtClean="0"/>
              <a:t>Negyedik szint</a:t>
            </a:r>
          </a:p>
          <a:p>
            <a:pPr lvl="4"/>
            <a:r>
              <a:rPr lang="hu-HU" altLang="hu-HU" dirty="0"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4D5A0B7-BBAE-4C25-96B2-04AD5F132ADE}"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news.un.org/en/story/2019/05/1037941"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hyperlink" Target="https://www.youtube.com/watch?v=D6luBEJfi3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atura2000.eea.europa.eu/"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1xNuc6VHWo"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right2water.eu/"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8C4UmRQ-Fjs"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hyperlink" Target="https://waqi.info/hu/#/c/47.365/18.615/3.9z"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6rglsLy1Ys"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FAg_Z9O5E_4"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V5oAOmoASEk"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zMGUm3g8f1I"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uropa.eu/european-union/topics_hu"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U9nbhzvOYI"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901700" y="23463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4400">
              <a:solidFill>
                <a:schemeClr val="tx2"/>
              </a:solidFill>
              <a:latin typeface="Times New Roman" pitchFamily="18" charset="0"/>
            </a:endParaRPr>
          </a:p>
        </p:txBody>
      </p:sp>
      <p:pic>
        <p:nvPicPr>
          <p:cNvPr id="5" name="Kép 1"/>
          <p:cNvPicPr>
            <a:picLocks noChangeAspect="1"/>
          </p:cNvPicPr>
          <p:nvPr/>
        </p:nvPicPr>
        <p:blipFill>
          <a:blip r:embed="rId2" cstate="print"/>
          <a:srcRect l="34082" t="8434" r="33728" b="47385"/>
          <a:stretch>
            <a:fillRect/>
          </a:stretch>
        </p:blipFill>
        <p:spPr bwMode="auto">
          <a:xfrm>
            <a:off x="7775320" y="0"/>
            <a:ext cx="1368680" cy="1307367"/>
          </a:xfrm>
          <a:prstGeom prst="ellipse">
            <a:avLst/>
          </a:prstGeom>
          <a:ln>
            <a:noFill/>
          </a:ln>
          <a:effectLst>
            <a:softEdge rad="112500"/>
          </a:effectLst>
        </p:spPr>
      </p:pic>
      <p:sp>
        <p:nvSpPr>
          <p:cNvPr id="2" name="Cím 1"/>
          <p:cNvSpPr>
            <a:spLocks noGrp="1"/>
          </p:cNvSpPr>
          <p:nvPr>
            <p:ph type="ctrTitle"/>
          </p:nvPr>
        </p:nvSpPr>
        <p:spPr>
          <a:xfrm>
            <a:off x="611560" y="1484784"/>
            <a:ext cx="7846640" cy="3024336"/>
          </a:xfrm>
        </p:spPr>
        <p:txBody>
          <a:bodyPr/>
          <a:lstStyle/>
          <a:p>
            <a:r>
              <a:rPr lang="hu-HU" b="1" dirty="0"/>
              <a:t>Bevezetés az Európai Unió egyes, kiemelt jelentőségű </a:t>
            </a:r>
            <a:r>
              <a:rPr lang="hu-HU" b="1" dirty="0" smtClean="0"/>
              <a:t>szakpolitikáiba</a:t>
            </a:r>
            <a:br>
              <a:rPr lang="hu-HU" b="1" dirty="0" smtClean="0"/>
            </a:br>
            <a:r>
              <a:rPr lang="hu-HU" sz="4000" b="1" dirty="0" smtClean="0"/>
              <a:t/>
            </a:r>
            <a:br>
              <a:rPr lang="hu-HU" sz="4000" b="1" dirty="0" smtClean="0"/>
            </a:br>
            <a:r>
              <a:rPr lang="hu-HU" sz="4000" b="1" dirty="0" smtClean="0"/>
              <a:t>Környezetvédelmi politika</a:t>
            </a:r>
            <a:endParaRPr lang="hu-HU" sz="4000" b="1" dirty="0"/>
          </a:p>
        </p:txBody>
      </p:sp>
      <p:sp>
        <p:nvSpPr>
          <p:cNvPr id="3" name="Téglalap 2"/>
          <p:cNvSpPr/>
          <p:nvPr/>
        </p:nvSpPr>
        <p:spPr>
          <a:xfrm>
            <a:off x="2286000" y="5155451"/>
            <a:ext cx="4572000" cy="646331"/>
          </a:xfrm>
          <a:prstGeom prst="rect">
            <a:avLst/>
          </a:prstGeom>
        </p:spPr>
        <p:txBody>
          <a:bodyPr>
            <a:spAutoFit/>
          </a:bodyPr>
          <a:lstStyle/>
          <a:p>
            <a:pPr algn="ctr"/>
            <a:r>
              <a:rPr lang="hu-HU" dirty="0">
                <a:latin typeface="+mj-lt"/>
              </a:rPr>
              <a:t>dr.  Mernyei Ákos</a:t>
            </a:r>
          </a:p>
          <a:p>
            <a:pPr algn="ctr"/>
            <a:r>
              <a:rPr lang="hu-HU" dirty="0" err="1">
                <a:latin typeface="+mj-lt"/>
              </a:rPr>
              <a:t>akos.mernyei</a:t>
            </a:r>
            <a:r>
              <a:rPr lang="hu-HU" dirty="0">
                <a:latin typeface="+mj-lt"/>
              </a:rPr>
              <a:t>@</a:t>
            </a:r>
            <a:r>
              <a:rPr lang="hu-HU" dirty="0" err="1">
                <a:latin typeface="+mj-lt"/>
              </a:rPr>
              <a:t>me.gov.hu</a:t>
            </a:r>
            <a:endParaRPr lang="hu-HU"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699792" y="260648"/>
            <a:ext cx="5484771" cy="707886"/>
          </a:xfrm>
          <a:prstGeom prst="rect">
            <a:avLst/>
          </a:prstGeom>
        </p:spPr>
        <p:txBody>
          <a:bodyPr wrap="none">
            <a:spAutoFit/>
          </a:bodyPr>
          <a:lstStyle/>
          <a:p>
            <a:r>
              <a:rPr lang="hu-HU" sz="4000" dirty="0" smtClean="0">
                <a:latin typeface="+mj-lt"/>
              </a:rPr>
              <a:t>A környezetpolitika céljai</a:t>
            </a:r>
            <a:endParaRPr lang="hu-HU" sz="4000" dirty="0">
              <a:latin typeface="+mj-lt"/>
            </a:endParaRPr>
          </a:p>
        </p:txBody>
      </p:sp>
      <p:graphicFrame>
        <p:nvGraphicFramePr>
          <p:cNvPr id="6" name="Diagram 5"/>
          <p:cNvGraphicFramePr/>
          <p:nvPr>
            <p:extLst>
              <p:ext uri="{D42A27DB-BD31-4B8C-83A1-F6EECF244321}">
                <p14:modId xmlns:p14="http://schemas.microsoft.com/office/powerpoint/2010/main" val="1434753638"/>
              </p:ext>
            </p:extLst>
          </p:nvPr>
        </p:nvGraphicFramePr>
        <p:xfrm>
          <a:off x="611560" y="1484784"/>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87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039144" y="188640"/>
            <a:ext cx="6264696" cy="1077218"/>
          </a:xfrm>
          <a:prstGeom prst="rect">
            <a:avLst/>
          </a:prstGeom>
        </p:spPr>
        <p:txBody>
          <a:bodyPr wrap="square">
            <a:spAutoFit/>
          </a:bodyPr>
          <a:lstStyle/>
          <a:p>
            <a:pPr algn="ctr"/>
            <a:r>
              <a:rPr lang="hu-HU" sz="3200" b="1" dirty="0">
                <a:latin typeface="+mj-lt"/>
              </a:rPr>
              <a:t>Biológiai sokféleség, földhasználat és erdőgazdálkodás</a:t>
            </a:r>
          </a:p>
        </p:txBody>
      </p:sp>
      <p:sp>
        <p:nvSpPr>
          <p:cNvPr id="4" name="Szövegdoboz 3"/>
          <p:cNvSpPr txBox="1"/>
          <p:nvPr/>
        </p:nvSpPr>
        <p:spPr>
          <a:xfrm>
            <a:off x="323528" y="1484784"/>
            <a:ext cx="8604448" cy="1323439"/>
          </a:xfrm>
          <a:prstGeom prst="rect">
            <a:avLst/>
          </a:prstGeom>
          <a:noFill/>
        </p:spPr>
        <p:txBody>
          <a:bodyPr wrap="square" rtlCol="0">
            <a:spAutoFit/>
          </a:bodyPr>
          <a:lstStyle/>
          <a:p>
            <a:pPr algn="just"/>
            <a:r>
              <a:rPr lang="hu-HU" sz="2000" b="1" dirty="0" smtClean="0">
                <a:latin typeface="+mj-lt"/>
              </a:rPr>
              <a:t>A </a:t>
            </a:r>
            <a:r>
              <a:rPr lang="hu-HU" sz="2000" b="1" dirty="0">
                <a:latin typeface="+mj-lt"/>
              </a:rPr>
              <a:t>biológiai sokféleséget </a:t>
            </a:r>
            <a:r>
              <a:rPr lang="hu-HU" sz="2000" dirty="0" smtClean="0">
                <a:latin typeface="+mj-lt"/>
              </a:rPr>
              <a:t>a </a:t>
            </a:r>
            <a:r>
              <a:rPr lang="hu-HU" sz="2000" dirty="0">
                <a:latin typeface="+mj-lt"/>
              </a:rPr>
              <a:t>földi élet változatosságaként </a:t>
            </a:r>
            <a:r>
              <a:rPr lang="hu-HU" sz="2000" dirty="0" smtClean="0">
                <a:latin typeface="+mj-lt"/>
              </a:rPr>
              <a:t>határozhatjuk meg, beleértve </a:t>
            </a:r>
            <a:r>
              <a:rPr lang="hu-HU" sz="2000" dirty="0">
                <a:latin typeface="+mj-lt"/>
              </a:rPr>
              <a:t>annak minden formáját. </a:t>
            </a:r>
            <a:r>
              <a:rPr lang="hu-HU" sz="2000" dirty="0" smtClean="0">
                <a:latin typeface="+mj-lt"/>
              </a:rPr>
              <a:t>A </a:t>
            </a:r>
            <a:r>
              <a:rPr lang="hu-HU" sz="2000" dirty="0">
                <a:latin typeface="+mj-lt"/>
              </a:rPr>
              <a:t>fogalom </a:t>
            </a:r>
            <a:r>
              <a:rPr lang="hu-HU" sz="2000" dirty="0" smtClean="0">
                <a:latin typeface="+mj-lt"/>
              </a:rPr>
              <a:t>alatt értjük a </a:t>
            </a:r>
            <a:r>
              <a:rPr lang="hu-HU" sz="2000" dirty="0">
                <a:latin typeface="+mj-lt"/>
              </a:rPr>
              <a:t>fajok </a:t>
            </a:r>
            <a:r>
              <a:rPr lang="hu-HU" sz="2000" dirty="0" smtClean="0">
                <a:latin typeface="+mj-lt"/>
              </a:rPr>
              <a:t>közötti sokféleséget, a fajokon belüli genetikai változatosságot, </a:t>
            </a:r>
            <a:r>
              <a:rPr lang="hu-HU" sz="2000" dirty="0">
                <a:latin typeface="+mj-lt"/>
              </a:rPr>
              <a:t>valamint </a:t>
            </a:r>
            <a:r>
              <a:rPr lang="hu-HU" sz="2000" dirty="0" smtClean="0">
                <a:latin typeface="+mj-lt"/>
              </a:rPr>
              <a:t>a fajok feletti ökológiai rendszerek sokféleségét.</a:t>
            </a:r>
            <a:endParaRPr lang="hu-HU" sz="2000" b="1" dirty="0">
              <a:latin typeface="+mj-lt"/>
            </a:endParaRP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780928"/>
            <a:ext cx="5186038" cy="3458427"/>
          </a:xfrm>
          <a:prstGeom prst="rect">
            <a:avLst/>
          </a:prstGeom>
        </p:spPr>
      </p:pic>
      <p:sp>
        <p:nvSpPr>
          <p:cNvPr id="5" name="Szövegdoboz 4"/>
          <p:cNvSpPr txBox="1"/>
          <p:nvPr/>
        </p:nvSpPr>
        <p:spPr>
          <a:xfrm>
            <a:off x="2339752" y="6263734"/>
            <a:ext cx="2403222" cy="261610"/>
          </a:xfrm>
          <a:prstGeom prst="rect">
            <a:avLst/>
          </a:prstGeom>
          <a:noFill/>
        </p:spPr>
        <p:txBody>
          <a:bodyPr wrap="none" rtlCol="0">
            <a:spAutoFit/>
          </a:bodyPr>
          <a:lstStyle/>
          <a:p>
            <a:r>
              <a:rPr lang="hu-HU" sz="1100" dirty="0" smtClean="0">
                <a:latin typeface="+mj-lt"/>
              </a:rPr>
              <a:t>Forrás: </a:t>
            </a:r>
            <a:r>
              <a:rPr lang="hu-HU" sz="1100" dirty="0">
                <a:latin typeface="+mj-lt"/>
              </a:rPr>
              <a:t>https://</a:t>
            </a:r>
            <a:r>
              <a:rPr lang="hu-HU" sz="1100" dirty="0" smtClean="0">
                <a:latin typeface="+mj-lt"/>
              </a:rPr>
              <a:t>www.europarl.europa.eu</a:t>
            </a:r>
            <a:endParaRPr lang="hu-HU" sz="1100" dirty="0">
              <a:latin typeface="+mj-lt"/>
            </a:endParaRPr>
          </a:p>
        </p:txBody>
      </p:sp>
    </p:spTree>
    <p:extLst>
      <p:ext uri="{BB962C8B-B14F-4D97-AF65-F5344CB8AC3E}">
        <p14:creationId xmlns:p14="http://schemas.microsoft.com/office/powerpoint/2010/main" val="751318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95636" y="351413"/>
            <a:ext cx="6264696" cy="1384995"/>
          </a:xfrm>
          <a:prstGeom prst="rect">
            <a:avLst/>
          </a:prstGeom>
          <a:noFill/>
        </p:spPr>
        <p:txBody>
          <a:bodyPr wrap="square" rtlCol="0">
            <a:spAutoFit/>
          </a:bodyPr>
          <a:lstStyle/>
          <a:p>
            <a:pPr algn="ctr"/>
            <a:r>
              <a:rPr lang="hu-HU" sz="2800" dirty="0">
                <a:latin typeface="+mj-lt"/>
              </a:rPr>
              <a:t>Biológiai sokféleség, földhasználat és erdőgazdálkodás</a:t>
            </a:r>
          </a:p>
          <a:p>
            <a:pPr algn="ctr"/>
            <a:endParaRPr lang="hu-HU" sz="2800" dirty="0">
              <a:latin typeface="+mj-lt"/>
            </a:endParaRPr>
          </a:p>
        </p:txBody>
      </p:sp>
      <p:sp>
        <p:nvSpPr>
          <p:cNvPr id="3" name="Téglalap 2"/>
          <p:cNvSpPr/>
          <p:nvPr/>
        </p:nvSpPr>
        <p:spPr>
          <a:xfrm>
            <a:off x="251520" y="1427952"/>
            <a:ext cx="8712968" cy="3139321"/>
          </a:xfrm>
          <a:prstGeom prst="rect">
            <a:avLst/>
          </a:prstGeom>
        </p:spPr>
        <p:txBody>
          <a:bodyPr wrap="square">
            <a:spAutoFit/>
          </a:bodyPr>
          <a:lstStyle/>
          <a:p>
            <a:pPr lvl="0" algn="just"/>
            <a:r>
              <a:rPr lang="hu-HU" b="1" dirty="0" smtClean="0">
                <a:latin typeface="+mj-lt"/>
              </a:rPr>
              <a:t>A tudomány eddig </a:t>
            </a:r>
            <a:r>
              <a:rPr lang="hu-HU" b="1" dirty="0">
                <a:latin typeface="+mj-lt"/>
              </a:rPr>
              <a:t>1,75 millió </a:t>
            </a:r>
            <a:r>
              <a:rPr lang="hu-HU" b="1" dirty="0" smtClean="0">
                <a:latin typeface="+mj-lt"/>
              </a:rPr>
              <a:t>fajt írt le</a:t>
            </a:r>
            <a:r>
              <a:rPr lang="hu-HU" dirty="0" smtClean="0">
                <a:latin typeface="+mj-lt"/>
              </a:rPr>
              <a:t>, </a:t>
            </a:r>
            <a:r>
              <a:rPr lang="hu-HU" dirty="0">
                <a:latin typeface="+mj-lt"/>
              </a:rPr>
              <a:t>és 9-14 </a:t>
            </a:r>
            <a:r>
              <a:rPr lang="hu-HU" dirty="0" smtClean="0">
                <a:latin typeface="+mj-lt"/>
              </a:rPr>
              <a:t>milliónyi létezését valószínűsítik </a:t>
            </a:r>
            <a:r>
              <a:rPr lang="hu-HU" dirty="0">
                <a:latin typeface="+mj-lt"/>
              </a:rPr>
              <a:t>a Földön. </a:t>
            </a:r>
            <a:r>
              <a:rPr lang="hu-HU" b="1" dirty="0">
                <a:latin typeface="+mj-lt"/>
              </a:rPr>
              <a:t>Az ENSZ 2019-ben közzétett jelentésében </a:t>
            </a:r>
            <a:r>
              <a:rPr lang="hu-HU" dirty="0">
                <a:latin typeface="+mj-lt"/>
              </a:rPr>
              <a:t>(további információk: </a:t>
            </a:r>
            <a:r>
              <a:rPr lang="hu-HU" dirty="0" smtClean="0">
                <a:latin typeface="+mj-lt"/>
                <a:hlinkClick r:id="rId2"/>
              </a:rPr>
              <a:t>LINK</a:t>
            </a:r>
            <a:r>
              <a:rPr lang="hu-HU" dirty="0" smtClean="0">
                <a:latin typeface="+mj-lt"/>
              </a:rPr>
              <a:t>) a </a:t>
            </a:r>
            <a:r>
              <a:rPr lang="hu-HU" dirty="0">
                <a:latin typeface="+mj-lt"/>
              </a:rPr>
              <a:t>tudósok arra figyelmeztettek, hogy a becslések szerinti összesen 8-9 millió fajból </a:t>
            </a:r>
            <a:r>
              <a:rPr lang="hu-HU" b="1" dirty="0">
                <a:latin typeface="+mj-lt"/>
              </a:rPr>
              <a:t>1 millió fajt a kihalás veszélye </a:t>
            </a:r>
            <a:r>
              <a:rPr lang="hu-HU" b="1" dirty="0" smtClean="0">
                <a:latin typeface="+mj-lt"/>
              </a:rPr>
              <a:t>fenyeget</a:t>
            </a:r>
            <a:r>
              <a:rPr lang="hu-HU" dirty="0" smtClean="0">
                <a:latin typeface="+mj-lt"/>
              </a:rPr>
              <a:t>. Más becslések </a:t>
            </a:r>
            <a:r>
              <a:rPr lang="hu-HU" dirty="0">
                <a:latin typeface="+mj-lt"/>
              </a:rPr>
              <a:t>szerint jelenleg óránként hal ki egy faj, </a:t>
            </a:r>
            <a:r>
              <a:rPr lang="hu-HU" dirty="0" smtClean="0">
                <a:latin typeface="+mj-lt"/>
              </a:rPr>
              <a:t>azelőtt, hogy megismertük </a:t>
            </a:r>
            <a:r>
              <a:rPr lang="hu-HU" dirty="0">
                <a:latin typeface="+mj-lt"/>
              </a:rPr>
              <a:t>volna magát a fajt, </a:t>
            </a:r>
            <a:r>
              <a:rPr lang="hu-HU" dirty="0" smtClean="0">
                <a:latin typeface="+mj-lt"/>
              </a:rPr>
              <a:t>és szerepét </a:t>
            </a:r>
            <a:r>
              <a:rPr lang="hu-HU" dirty="0">
                <a:latin typeface="+mj-lt"/>
              </a:rPr>
              <a:t>a bioszféra rendszerében. </a:t>
            </a:r>
            <a:endParaRPr lang="hu-HU" dirty="0" smtClean="0">
              <a:latin typeface="+mj-lt"/>
            </a:endParaRPr>
          </a:p>
          <a:p>
            <a:pPr lvl="0" algn="just"/>
            <a:endParaRPr lang="hu-HU" dirty="0" smtClean="0">
              <a:latin typeface="+mj-lt"/>
            </a:endParaRPr>
          </a:p>
          <a:p>
            <a:pPr lvl="0" algn="just"/>
            <a:r>
              <a:rPr lang="hu-HU" b="1" dirty="0" smtClean="0">
                <a:latin typeface="+mj-lt"/>
              </a:rPr>
              <a:t>A </a:t>
            </a:r>
            <a:r>
              <a:rPr lang="hu-HU" b="1" dirty="0">
                <a:latin typeface="+mj-lt"/>
              </a:rPr>
              <a:t>mezőgazdaság kezdete óta </a:t>
            </a:r>
            <a:r>
              <a:rPr lang="hu-HU" dirty="0">
                <a:latin typeface="+mj-lt"/>
              </a:rPr>
              <a:t>(11 ezer év alatt) </a:t>
            </a:r>
            <a:r>
              <a:rPr lang="hu-HU" dirty="0" smtClean="0">
                <a:latin typeface="+mj-lt"/>
              </a:rPr>
              <a:t>az </a:t>
            </a:r>
            <a:r>
              <a:rPr lang="hu-HU" dirty="0">
                <a:latin typeface="+mj-lt"/>
              </a:rPr>
              <a:t>erdők </a:t>
            </a:r>
            <a:r>
              <a:rPr lang="hu-HU" b="1" dirty="0" smtClean="0">
                <a:latin typeface="+mj-lt"/>
              </a:rPr>
              <a:t>területe 40</a:t>
            </a:r>
            <a:r>
              <a:rPr lang="hu-HU" b="1" dirty="0">
                <a:latin typeface="+mj-lt"/>
              </a:rPr>
              <a:t>%-kal zsugorodott </a:t>
            </a:r>
            <a:r>
              <a:rPr lang="hu-HU" b="1" dirty="0" smtClean="0">
                <a:latin typeface="+mj-lt"/>
              </a:rPr>
              <a:t> </a:t>
            </a:r>
            <a:r>
              <a:rPr lang="hu-HU" b="1" dirty="0">
                <a:latin typeface="+mj-lt"/>
              </a:rPr>
              <a:t>a </a:t>
            </a:r>
            <a:r>
              <a:rPr lang="hu-HU" b="1" dirty="0" smtClean="0">
                <a:latin typeface="+mj-lt"/>
              </a:rPr>
              <a:t>Földön</a:t>
            </a:r>
            <a:r>
              <a:rPr lang="hu-HU" dirty="0">
                <a:latin typeface="+mj-lt"/>
              </a:rPr>
              <a:t>. Ennek háromnegyede az utóbbi két évszázadban következett be. </a:t>
            </a:r>
            <a:r>
              <a:rPr lang="hu-HU" dirty="0" smtClean="0">
                <a:latin typeface="+mj-lt"/>
              </a:rPr>
              <a:t>Körülbelül 4 </a:t>
            </a:r>
            <a:r>
              <a:rPr lang="hu-HU" dirty="0">
                <a:latin typeface="+mj-lt"/>
              </a:rPr>
              <a:t>milliárd </a:t>
            </a:r>
            <a:r>
              <a:rPr lang="hu-HU" dirty="0" smtClean="0">
                <a:latin typeface="+mj-lt"/>
              </a:rPr>
              <a:t>hektár erdőből </a:t>
            </a:r>
            <a:r>
              <a:rPr lang="hu-HU" dirty="0">
                <a:latin typeface="+mj-lt"/>
              </a:rPr>
              <a:t>1,4 milliárd tekinthető </a:t>
            </a:r>
            <a:r>
              <a:rPr lang="hu-HU" dirty="0" smtClean="0">
                <a:latin typeface="+mj-lt"/>
              </a:rPr>
              <a:t>természetesnek. Egyes becslések szerint évente </a:t>
            </a:r>
            <a:r>
              <a:rPr lang="hu-HU" dirty="0">
                <a:latin typeface="+mj-lt"/>
              </a:rPr>
              <a:t>egy valamivel nagyobb, mint Svájc </a:t>
            </a:r>
            <a:r>
              <a:rPr lang="hu-HU" dirty="0" smtClean="0">
                <a:latin typeface="+mj-lt"/>
              </a:rPr>
              <a:t>nagyságú </a:t>
            </a:r>
            <a:r>
              <a:rPr lang="hu-HU" dirty="0">
                <a:latin typeface="+mj-lt"/>
              </a:rPr>
              <a:t>területtel csökken </a:t>
            </a:r>
            <a:r>
              <a:rPr lang="hu-HU" dirty="0" smtClean="0">
                <a:latin typeface="+mj-lt"/>
              </a:rPr>
              <a:t>a természetes erdők </a:t>
            </a:r>
            <a:r>
              <a:rPr lang="hu-HU" dirty="0">
                <a:latin typeface="+mj-lt"/>
              </a:rPr>
              <a:t>kiterjedése. </a:t>
            </a: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278660"/>
            <a:ext cx="4326260" cy="2338995"/>
          </a:xfrm>
          <a:prstGeom prst="rect">
            <a:avLst/>
          </a:prstGeom>
        </p:spPr>
      </p:pic>
      <p:sp>
        <p:nvSpPr>
          <p:cNvPr id="5" name="Szövegdoboz 4"/>
          <p:cNvSpPr txBox="1"/>
          <p:nvPr/>
        </p:nvSpPr>
        <p:spPr>
          <a:xfrm>
            <a:off x="4211960" y="6611779"/>
            <a:ext cx="1521570" cy="246221"/>
          </a:xfrm>
          <a:prstGeom prst="rect">
            <a:avLst/>
          </a:prstGeom>
          <a:noFill/>
        </p:spPr>
        <p:txBody>
          <a:bodyPr wrap="none" rtlCol="0">
            <a:spAutoFit/>
          </a:bodyPr>
          <a:lstStyle/>
          <a:p>
            <a:r>
              <a:rPr lang="hu-HU" sz="1000" dirty="0" smtClean="0">
                <a:latin typeface="+mj-lt"/>
              </a:rPr>
              <a:t>Forrás: </a:t>
            </a:r>
            <a:r>
              <a:rPr lang="hu-HU" sz="1000" dirty="0">
                <a:latin typeface="+mj-lt"/>
              </a:rPr>
              <a:t>http://</a:t>
            </a:r>
            <a:r>
              <a:rPr lang="hu-HU" sz="1000" dirty="0" smtClean="0">
                <a:latin typeface="+mj-lt"/>
              </a:rPr>
              <a:t>www.fna.hu</a:t>
            </a:r>
            <a:endParaRPr lang="hu-HU" sz="1000" dirty="0">
              <a:latin typeface="+mj-lt"/>
            </a:endParaRPr>
          </a:p>
        </p:txBody>
      </p:sp>
      <p:sp>
        <p:nvSpPr>
          <p:cNvPr id="6" name="Szövegdoboz 5"/>
          <p:cNvSpPr txBox="1"/>
          <p:nvPr/>
        </p:nvSpPr>
        <p:spPr>
          <a:xfrm>
            <a:off x="312748" y="4567273"/>
            <a:ext cx="3456384" cy="1477328"/>
          </a:xfrm>
          <a:prstGeom prst="rect">
            <a:avLst/>
          </a:prstGeom>
          <a:noFill/>
        </p:spPr>
        <p:txBody>
          <a:bodyPr wrap="square" rtlCol="0">
            <a:spAutoFit/>
          </a:bodyPr>
          <a:lstStyle/>
          <a:p>
            <a:pPr algn="just"/>
            <a:r>
              <a:rPr lang="hu-HU" b="1" dirty="0" smtClean="0">
                <a:latin typeface="+mj-lt"/>
              </a:rPr>
              <a:t>A trópusi </a:t>
            </a:r>
            <a:r>
              <a:rPr lang="hu-HU" b="1" dirty="0">
                <a:latin typeface="+mj-lt"/>
              </a:rPr>
              <a:t>erdők </a:t>
            </a:r>
            <a:r>
              <a:rPr lang="hu-HU" b="1" dirty="0" smtClean="0">
                <a:latin typeface="+mj-lt"/>
              </a:rPr>
              <a:t>kiterjedése </a:t>
            </a:r>
            <a:r>
              <a:rPr lang="hu-HU" dirty="0" smtClean="0">
                <a:latin typeface="+mj-lt"/>
              </a:rPr>
              <a:t>1947-ig </a:t>
            </a:r>
            <a:r>
              <a:rPr lang="hu-HU" dirty="0">
                <a:latin typeface="+mj-lt"/>
              </a:rPr>
              <a:t>15-16 millió km² </a:t>
            </a:r>
            <a:r>
              <a:rPr lang="hu-HU" dirty="0" smtClean="0">
                <a:latin typeface="+mj-lt"/>
              </a:rPr>
              <a:t>volt,  </a:t>
            </a:r>
            <a:r>
              <a:rPr lang="hu-HU" dirty="0">
                <a:latin typeface="+mj-lt"/>
              </a:rPr>
              <a:t>azóta 7,5-8 millió </a:t>
            </a:r>
            <a:r>
              <a:rPr lang="hu-HU" dirty="0" smtClean="0">
                <a:latin typeface="+mj-lt"/>
              </a:rPr>
              <a:t>hektárral csökkent. </a:t>
            </a:r>
            <a:r>
              <a:rPr lang="hu-HU" dirty="0">
                <a:latin typeface="+mj-lt"/>
              </a:rPr>
              <a:t>Az esőerdők </a:t>
            </a:r>
            <a:r>
              <a:rPr lang="hu-HU" dirty="0" smtClean="0">
                <a:latin typeface="+mj-lt"/>
              </a:rPr>
              <a:t>50 éve a felszín 14</a:t>
            </a:r>
            <a:r>
              <a:rPr lang="hu-HU" dirty="0">
                <a:latin typeface="+mj-lt"/>
              </a:rPr>
              <a:t>%-át </a:t>
            </a:r>
            <a:r>
              <a:rPr lang="hu-HU" dirty="0" smtClean="0">
                <a:latin typeface="+mj-lt"/>
              </a:rPr>
              <a:t>borították, </a:t>
            </a:r>
            <a:r>
              <a:rPr lang="hu-HU" dirty="0">
                <a:latin typeface="+mj-lt"/>
              </a:rPr>
              <a:t>ma 5-7%-át. </a:t>
            </a:r>
          </a:p>
        </p:txBody>
      </p:sp>
    </p:spTree>
    <p:extLst>
      <p:ext uri="{BB962C8B-B14F-4D97-AF65-F5344CB8AC3E}">
        <p14:creationId xmlns:p14="http://schemas.microsoft.com/office/powerpoint/2010/main" val="458561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763688" y="260648"/>
            <a:ext cx="7200800" cy="1077218"/>
          </a:xfrm>
          <a:prstGeom prst="rect">
            <a:avLst/>
          </a:prstGeom>
          <a:noFill/>
        </p:spPr>
        <p:txBody>
          <a:bodyPr wrap="square" rtlCol="0">
            <a:spAutoFit/>
          </a:bodyPr>
          <a:lstStyle/>
          <a:p>
            <a:pPr algn="ctr"/>
            <a:r>
              <a:rPr lang="hu-HU" sz="3200" dirty="0">
                <a:latin typeface="+mj-lt"/>
              </a:rPr>
              <a:t>Biológiai sokféleség, földhasználat és </a:t>
            </a:r>
            <a:r>
              <a:rPr lang="hu-HU" sz="3200" dirty="0" smtClean="0">
                <a:latin typeface="+mj-lt"/>
              </a:rPr>
              <a:t>erdőgazdálkodás</a:t>
            </a:r>
            <a:endParaRPr lang="hu-HU" sz="3200" dirty="0">
              <a:latin typeface="+mj-lt"/>
            </a:endParaRPr>
          </a:p>
        </p:txBody>
      </p:sp>
      <p:sp>
        <p:nvSpPr>
          <p:cNvPr id="3" name="Téglalap 2"/>
          <p:cNvSpPr/>
          <p:nvPr/>
        </p:nvSpPr>
        <p:spPr>
          <a:xfrm>
            <a:off x="251520" y="1337866"/>
            <a:ext cx="8712968" cy="5632311"/>
          </a:xfrm>
          <a:prstGeom prst="rect">
            <a:avLst/>
          </a:prstGeom>
        </p:spPr>
        <p:txBody>
          <a:bodyPr wrap="square">
            <a:spAutoFit/>
          </a:bodyPr>
          <a:lstStyle/>
          <a:p>
            <a:pPr lvl="0" algn="just"/>
            <a:r>
              <a:rPr lang="hu-HU" sz="2000" dirty="0" smtClean="0">
                <a:latin typeface="+mj-lt"/>
              </a:rPr>
              <a:t>Becslések szerint Európában </a:t>
            </a:r>
            <a:r>
              <a:rPr lang="hu-HU" sz="2000" dirty="0">
                <a:latin typeface="+mj-lt"/>
              </a:rPr>
              <a:t>körülbelül </a:t>
            </a:r>
            <a:r>
              <a:rPr lang="hu-HU" sz="2000" b="1" dirty="0">
                <a:latin typeface="+mj-lt"/>
              </a:rPr>
              <a:t>200 ezer állat és növény faj honos</a:t>
            </a:r>
            <a:r>
              <a:rPr lang="hu-HU" sz="2000" dirty="0">
                <a:latin typeface="+mj-lt"/>
              </a:rPr>
              <a:t>. Ez más területekkel összehasonlítva szegénynek mondható, </a:t>
            </a:r>
            <a:r>
              <a:rPr lang="hu-HU" sz="2000" dirty="0" smtClean="0">
                <a:latin typeface="+mj-lt"/>
              </a:rPr>
              <a:t>viszont </a:t>
            </a:r>
            <a:r>
              <a:rPr lang="hu-HU" sz="2000" dirty="0">
                <a:latin typeface="+mj-lt"/>
              </a:rPr>
              <a:t>a veszélyeztetettségi arány itt a legnagyobb. </a:t>
            </a:r>
            <a:endParaRPr lang="hu-HU" sz="2000" dirty="0" smtClean="0">
              <a:latin typeface="+mj-lt"/>
            </a:endParaRPr>
          </a:p>
          <a:p>
            <a:pPr algn="just"/>
            <a:r>
              <a:rPr lang="hu-HU" sz="2000" b="1" dirty="0" smtClean="0">
                <a:latin typeface="+mj-lt"/>
              </a:rPr>
              <a:t>Európa </a:t>
            </a:r>
            <a:r>
              <a:rPr lang="hu-HU" sz="2000" b="1" dirty="0">
                <a:latin typeface="+mj-lt"/>
              </a:rPr>
              <a:t>emlősfajainak 42%-a, madárfajainak 43%-a, a lepkefajok 45%-a, az édesvízi halfajok 52%-a fenyegetett a kihalás </a:t>
            </a:r>
            <a:r>
              <a:rPr lang="hu-HU" sz="2000" b="1" dirty="0" smtClean="0">
                <a:latin typeface="+mj-lt"/>
              </a:rPr>
              <a:t>által.</a:t>
            </a:r>
          </a:p>
          <a:p>
            <a:pPr lvl="0" algn="just"/>
            <a:r>
              <a:rPr lang="hu-HU" sz="2000" dirty="0">
                <a:latin typeface="+mj-lt"/>
              </a:rPr>
              <a:t>Az </a:t>
            </a:r>
            <a:r>
              <a:rPr lang="hu-HU" sz="2000" b="1" dirty="0">
                <a:latin typeface="+mj-lt"/>
              </a:rPr>
              <a:t>Egyesült Nemzetek Környezetvédelmi </a:t>
            </a:r>
            <a:r>
              <a:rPr lang="hu-HU" sz="2000" b="1" dirty="0" smtClean="0">
                <a:latin typeface="+mj-lt"/>
              </a:rPr>
              <a:t>Program </a:t>
            </a:r>
            <a:r>
              <a:rPr lang="hu-HU" sz="2000" dirty="0">
                <a:latin typeface="+mj-lt"/>
              </a:rPr>
              <a:t>(UNEP) becslései szerint a lepkék, madarak és emlősök közé tartozó fajoknak </a:t>
            </a:r>
            <a:r>
              <a:rPr lang="hu-HU" sz="2000" dirty="0" smtClean="0">
                <a:latin typeface="+mj-lt"/>
              </a:rPr>
              <a:t>közel </a:t>
            </a:r>
            <a:r>
              <a:rPr lang="hu-HU" sz="2000" dirty="0">
                <a:latin typeface="+mj-lt"/>
              </a:rPr>
              <a:t>24%-a mára teljesen eltűnt egyes európai országok területéről. </a:t>
            </a:r>
            <a:r>
              <a:rPr lang="hu-HU" sz="2000" dirty="0" smtClean="0">
                <a:latin typeface="+mj-lt"/>
              </a:rPr>
              <a:t>A 2007 </a:t>
            </a:r>
            <a:r>
              <a:rPr lang="hu-HU" sz="2000" dirty="0">
                <a:latin typeface="+mj-lt"/>
              </a:rPr>
              <a:t>óta </a:t>
            </a:r>
            <a:r>
              <a:rPr lang="hu-HU" sz="2000" dirty="0" smtClean="0">
                <a:latin typeface="+mj-lt"/>
              </a:rPr>
              <a:t>Természetvédelmi </a:t>
            </a:r>
            <a:r>
              <a:rPr lang="hu-HU" sz="2000" dirty="0">
                <a:latin typeface="+mj-lt"/>
              </a:rPr>
              <a:t>Világszövetség (IUCN) által közzétett </a:t>
            </a:r>
            <a:r>
              <a:rPr lang="hu-HU" sz="2000" dirty="0" smtClean="0">
                <a:latin typeface="+mj-lt"/>
              </a:rPr>
              <a:t>adatok szerint a </a:t>
            </a:r>
            <a:r>
              <a:rPr lang="hu-HU" sz="2000" dirty="0">
                <a:latin typeface="+mj-lt"/>
              </a:rPr>
              <a:t>kétéltűek 23%-a, a hüllők 19%-a, az emlősök 15%-a és a madarak 13%-a veszélybe került Európában.</a:t>
            </a:r>
          </a:p>
          <a:p>
            <a:pPr algn="just"/>
            <a:endParaRPr lang="hu-HU" sz="2000" dirty="0" smtClean="0">
              <a:latin typeface="+mj-lt"/>
            </a:endParaRPr>
          </a:p>
          <a:p>
            <a:pPr lvl="0" algn="just"/>
            <a:r>
              <a:rPr lang="hu-HU" sz="2000" b="1" dirty="0" smtClean="0">
                <a:latin typeface="+mj-lt"/>
              </a:rPr>
              <a:t>A biológiai </a:t>
            </a:r>
            <a:r>
              <a:rPr lang="hu-HU" sz="2000" b="1" dirty="0">
                <a:latin typeface="+mj-lt"/>
              </a:rPr>
              <a:t>sokféleség</a:t>
            </a:r>
            <a:r>
              <a:rPr lang="hu-HU" sz="2000" dirty="0">
                <a:latin typeface="+mj-lt"/>
              </a:rPr>
              <a:t> (az </a:t>
            </a:r>
            <a:r>
              <a:rPr lang="hu-HU" sz="2000" dirty="0" err="1">
                <a:latin typeface="+mj-lt"/>
              </a:rPr>
              <a:t>ún</a:t>
            </a:r>
            <a:r>
              <a:rPr lang="hu-HU" sz="2000" dirty="0">
                <a:latin typeface="+mj-lt"/>
              </a:rPr>
              <a:t>, ökoszisztéma szolgáltatásokat, többek között) </a:t>
            </a:r>
            <a:r>
              <a:rPr lang="hu-HU" sz="2000" dirty="0" smtClean="0">
                <a:latin typeface="+mj-lt"/>
              </a:rPr>
              <a:t>a </a:t>
            </a:r>
            <a:r>
              <a:rPr lang="hu-HU" sz="2000" b="1" dirty="0">
                <a:latin typeface="+mj-lt"/>
              </a:rPr>
              <a:t>tiszta levegőt</a:t>
            </a:r>
            <a:r>
              <a:rPr lang="hu-HU" sz="2000" b="1" dirty="0" smtClean="0">
                <a:latin typeface="+mj-lt"/>
              </a:rPr>
              <a:t>, az édesvizet, a jó </a:t>
            </a:r>
            <a:r>
              <a:rPr lang="hu-HU" sz="2000" b="1" dirty="0">
                <a:latin typeface="+mj-lt"/>
              </a:rPr>
              <a:t>minőségű talajt és a termények </a:t>
            </a:r>
            <a:r>
              <a:rPr lang="hu-HU" sz="2000" b="1" dirty="0" smtClean="0">
                <a:latin typeface="+mj-lt"/>
              </a:rPr>
              <a:t>beporzását biztosítja számunkra</a:t>
            </a:r>
            <a:r>
              <a:rPr lang="hu-HU" sz="2000" dirty="0" smtClean="0">
                <a:latin typeface="+mj-lt"/>
              </a:rPr>
              <a:t>, továbbá szerepe van </a:t>
            </a:r>
            <a:r>
              <a:rPr lang="hu-HU" sz="2000" dirty="0">
                <a:latin typeface="+mj-lt"/>
              </a:rPr>
              <a:t>az éghajlatváltozás elleni </a:t>
            </a:r>
            <a:r>
              <a:rPr lang="hu-HU" sz="2000" dirty="0" smtClean="0">
                <a:latin typeface="+mj-lt"/>
              </a:rPr>
              <a:t>küzdelemben, valamint </a:t>
            </a:r>
            <a:r>
              <a:rPr lang="hu-HU" sz="2000" dirty="0">
                <a:latin typeface="+mj-lt"/>
              </a:rPr>
              <a:t>a természeti veszélyek hatásainak csökkentésében</a:t>
            </a:r>
            <a:r>
              <a:rPr lang="hu-HU" sz="2000" dirty="0" smtClean="0">
                <a:latin typeface="+mj-lt"/>
              </a:rPr>
              <a:t>.</a:t>
            </a:r>
          </a:p>
          <a:p>
            <a:pPr lvl="0" algn="just"/>
            <a:r>
              <a:rPr lang="hu-HU" sz="2000" dirty="0">
                <a:latin typeface="+mj-lt"/>
              </a:rPr>
              <a:t/>
            </a:r>
            <a:br>
              <a:rPr lang="hu-HU" sz="2000" dirty="0">
                <a:latin typeface="+mj-lt"/>
              </a:rPr>
            </a:br>
            <a:r>
              <a:rPr lang="hu-HU" sz="2000" dirty="0">
                <a:latin typeface="+mj-lt"/>
              </a:rPr>
              <a:t>A</a:t>
            </a:r>
            <a:r>
              <a:rPr lang="hu-HU" sz="2000" dirty="0" smtClean="0">
                <a:latin typeface="+mj-lt"/>
              </a:rPr>
              <a:t>z </a:t>
            </a:r>
            <a:r>
              <a:rPr lang="hu-HU" sz="2000" dirty="0">
                <a:latin typeface="+mj-lt"/>
              </a:rPr>
              <a:t>élő szervezetek a dinamikus ökoszisztémák révén egymással kölcsönhatásban állnak</a:t>
            </a:r>
            <a:r>
              <a:rPr lang="hu-HU" sz="2000" dirty="0" smtClean="0">
                <a:latin typeface="+mj-lt"/>
              </a:rPr>
              <a:t>, így </a:t>
            </a:r>
            <a:r>
              <a:rPr lang="hu-HU" sz="2000" dirty="0">
                <a:latin typeface="+mj-lt"/>
              </a:rPr>
              <a:t>egy faj eltűnése messzemenő hatást </a:t>
            </a:r>
            <a:r>
              <a:rPr lang="hu-HU" sz="2000" dirty="0" smtClean="0">
                <a:latin typeface="+mj-lt"/>
              </a:rPr>
              <a:t>gyakorol </a:t>
            </a:r>
            <a:r>
              <a:rPr lang="hu-HU" sz="2000" dirty="0">
                <a:latin typeface="+mj-lt"/>
              </a:rPr>
              <a:t>a táplálékláncra. </a:t>
            </a:r>
          </a:p>
        </p:txBody>
      </p:sp>
    </p:spTree>
    <p:extLst>
      <p:ext uri="{BB962C8B-B14F-4D97-AF65-F5344CB8AC3E}">
        <p14:creationId xmlns:p14="http://schemas.microsoft.com/office/powerpoint/2010/main" val="15877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84784"/>
            <a:ext cx="8712968" cy="5632311"/>
          </a:xfrm>
          <a:prstGeom prst="rect">
            <a:avLst/>
          </a:prstGeom>
        </p:spPr>
        <p:txBody>
          <a:bodyPr wrap="square">
            <a:spAutoFit/>
          </a:bodyPr>
          <a:lstStyle/>
          <a:p>
            <a:pPr lvl="0" algn="just"/>
            <a:r>
              <a:rPr lang="hu-HU" sz="2000" dirty="0" smtClean="0">
                <a:latin typeface="+mj-lt"/>
              </a:rPr>
              <a:t>Az Európai Unió 2011-ben azt tervezte, </a:t>
            </a:r>
            <a:r>
              <a:rPr lang="hu-HU" sz="2000" dirty="0">
                <a:latin typeface="+mj-lt"/>
              </a:rPr>
              <a:t>hogy 2020-ig megállítja a biológiai sokféleség csökkenését és az ökoszisztéma-szolgáltatások leépülését az EU-ban. </a:t>
            </a:r>
            <a:endParaRPr lang="hu-HU" sz="2000" dirty="0" smtClean="0">
              <a:latin typeface="+mj-lt"/>
            </a:endParaRPr>
          </a:p>
          <a:p>
            <a:pPr lvl="0" algn="just"/>
            <a:endParaRPr lang="hu-HU" sz="2000" dirty="0" smtClean="0">
              <a:latin typeface="+mj-lt"/>
            </a:endParaRPr>
          </a:p>
          <a:p>
            <a:pPr algn="just"/>
            <a:r>
              <a:rPr lang="hu-HU" sz="2000" b="1" dirty="0" smtClean="0">
                <a:latin typeface="+mj-lt"/>
              </a:rPr>
              <a:t>A </a:t>
            </a:r>
            <a:r>
              <a:rPr lang="hu-HU" sz="2000" b="1" dirty="0">
                <a:latin typeface="+mj-lt"/>
              </a:rPr>
              <a:t>természetes élőhelyek, valamint a vadon élő állatok és növények védelméről szóló </a:t>
            </a:r>
            <a:r>
              <a:rPr lang="hu-HU" sz="2000" dirty="0">
                <a:latin typeface="+mj-lt"/>
              </a:rPr>
              <a:t>92/43/EGK irányelv műszaki és tudományos fejlődéshez történő </a:t>
            </a:r>
            <a:r>
              <a:rPr lang="hu-HU" sz="2000" dirty="0" smtClean="0">
                <a:latin typeface="+mj-lt"/>
              </a:rPr>
              <a:t>hozzáigazításáról szóló 97/62/EK irányelv létrehozta </a:t>
            </a:r>
            <a:r>
              <a:rPr lang="hu-HU" sz="2000" dirty="0">
                <a:latin typeface="+mj-lt"/>
              </a:rPr>
              <a:t>a </a:t>
            </a:r>
            <a:r>
              <a:rPr lang="hu-HU" sz="2000" b="1" dirty="0" err="1">
                <a:latin typeface="+mj-lt"/>
              </a:rPr>
              <a:t>Natura</a:t>
            </a:r>
            <a:r>
              <a:rPr lang="hu-HU" sz="2000" b="1" dirty="0">
                <a:latin typeface="+mj-lt"/>
              </a:rPr>
              <a:t> 2000 európai </a:t>
            </a:r>
            <a:r>
              <a:rPr lang="hu-HU" sz="2000" b="1" dirty="0" smtClean="0">
                <a:latin typeface="+mj-lt"/>
              </a:rPr>
              <a:t>hálózatot</a:t>
            </a:r>
            <a:r>
              <a:rPr lang="hu-HU" sz="2000" dirty="0" smtClean="0">
                <a:latin typeface="+mj-lt"/>
              </a:rPr>
              <a:t>, amely </a:t>
            </a:r>
            <a:r>
              <a:rPr lang="hu-HU" sz="2000" b="1" dirty="0" smtClean="0">
                <a:latin typeface="+mj-lt"/>
              </a:rPr>
              <a:t>több </a:t>
            </a:r>
            <a:r>
              <a:rPr lang="hu-HU" sz="2000" b="1" dirty="0">
                <a:latin typeface="+mj-lt"/>
              </a:rPr>
              <a:t>mint </a:t>
            </a:r>
            <a:r>
              <a:rPr lang="hu-HU" sz="2000" b="1" dirty="0" smtClean="0">
                <a:latin typeface="+mj-lt"/>
              </a:rPr>
              <a:t>1.150.000 négyzetkilométeres </a:t>
            </a:r>
            <a:r>
              <a:rPr lang="hu-HU" sz="2000" b="1" dirty="0">
                <a:latin typeface="+mj-lt"/>
              </a:rPr>
              <a:t>összterületével </a:t>
            </a:r>
            <a:r>
              <a:rPr lang="hu-HU" sz="2000" dirty="0">
                <a:latin typeface="+mj-lt"/>
              </a:rPr>
              <a:t>(a szárazföldi és tengeri területek együttesen) </a:t>
            </a:r>
            <a:r>
              <a:rPr lang="hu-HU" sz="2000" dirty="0" smtClean="0">
                <a:latin typeface="+mj-lt"/>
              </a:rPr>
              <a:t>a </a:t>
            </a:r>
            <a:r>
              <a:rPr lang="hu-HU" sz="2000" dirty="0">
                <a:latin typeface="+mj-lt"/>
              </a:rPr>
              <a:t>védett területek legnagyobb összefüggő hálózatát képezi világviszonylatban. </a:t>
            </a:r>
          </a:p>
          <a:p>
            <a:pPr algn="just"/>
            <a:r>
              <a:rPr lang="hu-HU" sz="2000" dirty="0">
                <a:latin typeface="+mj-lt"/>
              </a:rPr>
              <a:t>Az irányelv célja, hogy a gazdasági, társadalmi, kulturális és regionális követelmények figyelembevételével a </a:t>
            </a:r>
            <a:r>
              <a:rPr lang="hu-HU" sz="2000" b="1" dirty="0">
                <a:latin typeface="+mj-lt"/>
              </a:rPr>
              <a:t>biológiai sokféleség megőrzését előmozdítsa</a:t>
            </a:r>
            <a:r>
              <a:rPr lang="hu-HU" sz="2000" dirty="0">
                <a:latin typeface="+mj-lt"/>
              </a:rPr>
              <a:t>. </a:t>
            </a:r>
          </a:p>
          <a:p>
            <a:pPr algn="just"/>
            <a:endParaRPr lang="hu-HU" sz="2000" dirty="0">
              <a:latin typeface="+mj-lt"/>
            </a:endParaRPr>
          </a:p>
          <a:p>
            <a:pPr algn="just"/>
            <a:r>
              <a:rPr lang="hu-HU" sz="2000" b="1" dirty="0" smtClean="0">
                <a:latin typeface="+mj-lt"/>
              </a:rPr>
              <a:t>A </a:t>
            </a:r>
            <a:r>
              <a:rPr lang="hu-HU" sz="2000" b="1" dirty="0" err="1">
                <a:latin typeface="+mj-lt"/>
              </a:rPr>
              <a:t>Natura</a:t>
            </a:r>
            <a:r>
              <a:rPr lang="hu-HU" sz="2000" b="1" dirty="0">
                <a:latin typeface="+mj-lt"/>
              </a:rPr>
              <a:t> 2000 hálózat </a:t>
            </a:r>
            <a:r>
              <a:rPr lang="hu-HU" sz="2000" dirty="0">
                <a:latin typeface="+mj-lt"/>
              </a:rPr>
              <a:t>alapterületének </a:t>
            </a:r>
            <a:r>
              <a:rPr lang="hu-HU" sz="2000" dirty="0" smtClean="0">
                <a:latin typeface="+mj-lt"/>
              </a:rPr>
              <a:t>közel 30</a:t>
            </a:r>
            <a:r>
              <a:rPr lang="hu-HU" sz="2000" dirty="0">
                <a:latin typeface="+mj-lt"/>
              </a:rPr>
              <a:t>%-át erdők teszik ki. A </a:t>
            </a:r>
            <a:r>
              <a:rPr lang="hu-HU" sz="2000" dirty="0" smtClean="0">
                <a:latin typeface="+mj-lt"/>
              </a:rPr>
              <a:t>rendelet azonban szigorítja </a:t>
            </a:r>
            <a:r>
              <a:rPr lang="hu-HU" sz="2000" dirty="0">
                <a:latin typeface="+mj-lt"/>
              </a:rPr>
              <a:t>az illegálisan kitermelt fa és fatermék </a:t>
            </a:r>
            <a:r>
              <a:rPr lang="hu-HU" sz="2000" dirty="0" smtClean="0">
                <a:latin typeface="+mj-lt"/>
              </a:rPr>
              <a:t>kereskedelmét és </a:t>
            </a:r>
            <a:r>
              <a:rPr lang="hu-HU" sz="2000" dirty="0">
                <a:latin typeface="+mj-lt"/>
              </a:rPr>
              <a:t>megtiltja az illegálisan kitermelt fa és az ilyen fából származó fatermékeknek a belső piacon történő első forgalomba hozatalát.</a:t>
            </a:r>
          </a:p>
          <a:p>
            <a:pPr lvl="0" algn="just"/>
            <a:endParaRPr lang="hu-HU" sz="2000" dirty="0">
              <a:latin typeface="+mj-lt"/>
            </a:endParaRPr>
          </a:p>
        </p:txBody>
      </p:sp>
      <p:sp>
        <p:nvSpPr>
          <p:cNvPr id="4" name="Szövegdoboz 3"/>
          <p:cNvSpPr txBox="1"/>
          <p:nvPr/>
        </p:nvSpPr>
        <p:spPr>
          <a:xfrm>
            <a:off x="1763688" y="260648"/>
            <a:ext cx="7200800" cy="1077218"/>
          </a:xfrm>
          <a:prstGeom prst="rect">
            <a:avLst/>
          </a:prstGeom>
          <a:noFill/>
        </p:spPr>
        <p:txBody>
          <a:bodyPr wrap="square" rtlCol="0">
            <a:spAutoFit/>
          </a:bodyPr>
          <a:lstStyle/>
          <a:p>
            <a:pPr algn="ctr"/>
            <a:r>
              <a:rPr lang="hu-HU" sz="3200" dirty="0">
                <a:latin typeface="+mj-lt"/>
              </a:rPr>
              <a:t>Biológiai sokféleség, földhasználat és </a:t>
            </a:r>
            <a:r>
              <a:rPr lang="hu-HU" sz="3200" dirty="0" smtClean="0">
                <a:latin typeface="+mj-lt"/>
              </a:rPr>
              <a:t>erdőgazdálkodás</a:t>
            </a:r>
            <a:endParaRPr lang="hu-HU" sz="3200" dirty="0">
              <a:latin typeface="+mj-lt"/>
            </a:endParaRPr>
          </a:p>
        </p:txBody>
      </p:sp>
    </p:spTree>
    <p:extLst>
      <p:ext uri="{BB962C8B-B14F-4D97-AF65-F5344CB8AC3E}">
        <p14:creationId xmlns:p14="http://schemas.microsoft.com/office/powerpoint/2010/main" val="446929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270705"/>
            <a:ext cx="8496944" cy="2554545"/>
          </a:xfrm>
          <a:prstGeom prst="rect">
            <a:avLst/>
          </a:prstGeom>
        </p:spPr>
        <p:txBody>
          <a:bodyPr wrap="square">
            <a:spAutoFit/>
          </a:bodyPr>
          <a:lstStyle/>
          <a:p>
            <a:pPr lvl="0" algn="just"/>
            <a:r>
              <a:rPr lang="hu-HU" sz="2000" b="1" dirty="0" smtClean="0">
                <a:latin typeface="+mj-lt"/>
              </a:rPr>
              <a:t>Az </a:t>
            </a:r>
            <a:r>
              <a:rPr lang="hu-HU" sz="2000" b="1" dirty="0">
                <a:latin typeface="+mj-lt"/>
              </a:rPr>
              <a:t>idegenhonos </a:t>
            </a:r>
            <a:r>
              <a:rPr lang="hu-HU" sz="2000" b="1" dirty="0" smtClean="0">
                <a:latin typeface="+mj-lt"/>
              </a:rPr>
              <a:t>özönfajok </a:t>
            </a:r>
            <a:r>
              <a:rPr lang="hu-HU" sz="2000" dirty="0" smtClean="0">
                <a:latin typeface="+mj-lt"/>
              </a:rPr>
              <a:t>az Európai Unióban évente </a:t>
            </a:r>
            <a:r>
              <a:rPr lang="hu-HU" sz="2000" dirty="0">
                <a:latin typeface="+mj-lt"/>
              </a:rPr>
              <a:t>több milliárd eurót kitevő károkat okoznak </a:t>
            </a:r>
            <a:r>
              <a:rPr lang="hu-HU" sz="2000" dirty="0" smtClean="0">
                <a:latin typeface="+mj-lt"/>
              </a:rPr>
              <a:t>az ökoszisztémában</a:t>
            </a:r>
            <a:r>
              <a:rPr lang="hu-HU" sz="2000" dirty="0">
                <a:latin typeface="+mj-lt"/>
              </a:rPr>
              <a:t>, </a:t>
            </a:r>
            <a:r>
              <a:rPr lang="hu-HU" sz="2000" dirty="0" smtClean="0">
                <a:latin typeface="+mj-lt"/>
              </a:rPr>
              <a:t>a </a:t>
            </a:r>
            <a:r>
              <a:rPr lang="hu-HU" sz="2000" dirty="0">
                <a:latin typeface="+mj-lt"/>
              </a:rPr>
              <a:t>terményekben és az </a:t>
            </a:r>
            <a:r>
              <a:rPr lang="hu-HU" sz="2000" dirty="0" smtClean="0">
                <a:latin typeface="+mj-lt"/>
              </a:rPr>
              <a:t>állatállományban. Ezen kívül megzavarják </a:t>
            </a:r>
            <a:r>
              <a:rPr lang="hu-HU" sz="2000" dirty="0">
                <a:latin typeface="+mj-lt"/>
              </a:rPr>
              <a:t>a </a:t>
            </a:r>
            <a:r>
              <a:rPr lang="hu-HU" sz="2000" b="1" dirty="0">
                <a:latin typeface="+mj-lt"/>
              </a:rPr>
              <a:t>helyi ökoszisztémák működését </a:t>
            </a:r>
            <a:r>
              <a:rPr lang="hu-HU" sz="2000" b="1" dirty="0" smtClean="0">
                <a:latin typeface="+mj-lt"/>
              </a:rPr>
              <a:t>károsítják </a:t>
            </a:r>
            <a:r>
              <a:rPr lang="hu-HU" sz="2000" b="1" dirty="0">
                <a:latin typeface="+mj-lt"/>
              </a:rPr>
              <a:t>az emberi </a:t>
            </a:r>
            <a:r>
              <a:rPr lang="hu-HU" sz="2000" b="1" dirty="0" smtClean="0">
                <a:latin typeface="+mj-lt"/>
              </a:rPr>
              <a:t>egészséget is</a:t>
            </a:r>
            <a:r>
              <a:rPr lang="hu-HU" sz="2000" dirty="0" smtClean="0">
                <a:latin typeface="+mj-lt"/>
              </a:rPr>
              <a:t>.</a:t>
            </a:r>
            <a:r>
              <a:rPr lang="hu-HU" sz="2000" dirty="0">
                <a:latin typeface="+mj-lt"/>
              </a:rPr>
              <a:t> </a:t>
            </a:r>
            <a:endParaRPr lang="hu-HU" sz="2000" dirty="0" smtClean="0">
              <a:latin typeface="+mj-lt"/>
            </a:endParaRPr>
          </a:p>
          <a:p>
            <a:pPr lvl="0" algn="just"/>
            <a:r>
              <a:rPr lang="hu-HU" sz="2000" dirty="0" smtClean="0">
                <a:latin typeface="+mj-lt"/>
              </a:rPr>
              <a:t>Az </a:t>
            </a:r>
            <a:r>
              <a:rPr lang="hu-HU" sz="2000" dirty="0">
                <a:latin typeface="+mj-lt"/>
              </a:rPr>
              <a:t>idegenhonos inváziós fajok betelepítésének vagy behurcolásának és terjedésének megelőzéséről és kezeléséről </a:t>
            </a:r>
            <a:r>
              <a:rPr lang="hu-HU" sz="2000" dirty="0" smtClean="0">
                <a:latin typeface="+mj-lt"/>
              </a:rPr>
              <a:t>szóló rendelet célja elsősorban, </a:t>
            </a:r>
            <a:r>
              <a:rPr lang="hu-HU" sz="2000" dirty="0">
                <a:latin typeface="+mj-lt"/>
              </a:rPr>
              <a:t>hogy </a:t>
            </a:r>
            <a:r>
              <a:rPr lang="hu-HU" sz="2000" b="1" dirty="0" smtClean="0">
                <a:latin typeface="+mj-lt"/>
              </a:rPr>
              <a:t>védelmezze </a:t>
            </a:r>
            <a:r>
              <a:rPr lang="hu-HU" sz="2000" b="1" dirty="0">
                <a:latin typeface="+mj-lt"/>
              </a:rPr>
              <a:t>az őshonos biológiai sokféleséget</a:t>
            </a:r>
            <a:r>
              <a:rPr lang="hu-HU" sz="2000" dirty="0">
                <a:latin typeface="+mj-lt"/>
              </a:rPr>
              <a:t>, illetve </a:t>
            </a:r>
            <a:r>
              <a:rPr lang="hu-HU" sz="2000" dirty="0" smtClean="0">
                <a:latin typeface="+mj-lt"/>
              </a:rPr>
              <a:t>enyhítse </a:t>
            </a:r>
            <a:r>
              <a:rPr lang="hu-HU" sz="2000" dirty="0">
                <a:latin typeface="+mj-lt"/>
              </a:rPr>
              <a:t>az idegenhonos özönfajok </a:t>
            </a:r>
            <a:r>
              <a:rPr lang="hu-HU" sz="2000" b="1" dirty="0">
                <a:latin typeface="+mj-lt"/>
              </a:rPr>
              <a:t>emberi egészségre és gazdaságra gyakorolt </a:t>
            </a:r>
            <a:r>
              <a:rPr lang="hu-HU" sz="2000" b="1" dirty="0" smtClean="0">
                <a:latin typeface="+mj-lt"/>
              </a:rPr>
              <a:t>hatását</a:t>
            </a:r>
            <a:r>
              <a:rPr lang="hu-HU" sz="2000" dirty="0" smtClean="0">
                <a:latin typeface="+mj-lt"/>
              </a:rPr>
              <a:t>.</a:t>
            </a:r>
            <a:endParaRPr lang="hu-HU" dirty="0">
              <a:latin typeface="+mj-lt"/>
            </a:endParaRPr>
          </a:p>
        </p:txBody>
      </p:sp>
      <p:sp>
        <p:nvSpPr>
          <p:cNvPr id="4" name="Szövegdoboz 3"/>
          <p:cNvSpPr txBox="1"/>
          <p:nvPr/>
        </p:nvSpPr>
        <p:spPr>
          <a:xfrm>
            <a:off x="1835696" y="182355"/>
            <a:ext cx="7200800" cy="1077218"/>
          </a:xfrm>
          <a:prstGeom prst="rect">
            <a:avLst/>
          </a:prstGeom>
          <a:noFill/>
        </p:spPr>
        <p:txBody>
          <a:bodyPr wrap="square" rtlCol="0">
            <a:spAutoFit/>
          </a:bodyPr>
          <a:lstStyle/>
          <a:p>
            <a:pPr algn="ctr"/>
            <a:r>
              <a:rPr lang="hu-HU" sz="3200" dirty="0">
                <a:latin typeface="+mj-lt"/>
              </a:rPr>
              <a:t>Biológiai sokféleség, földhasználat és </a:t>
            </a:r>
            <a:r>
              <a:rPr lang="hu-HU" sz="3200" dirty="0" smtClean="0">
                <a:latin typeface="+mj-lt"/>
              </a:rPr>
              <a:t>erdőgazdálkodás</a:t>
            </a:r>
            <a:endParaRPr lang="hu-HU" sz="3200" dirty="0">
              <a:latin typeface="+mj-lt"/>
            </a:endParaRPr>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799610"/>
            <a:ext cx="3960440" cy="2687994"/>
          </a:xfrm>
          <a:prstGeom prst="rect">
            <a:avLst/>
          </a:prstGeom>
        </p:spPr>
      </p:pic>
      <p:sp>
        <p:nvSpPr>
          <p:cNvPr id="6" name="Szövegdoboz 5"/>
          <p:cNvSpPr txBox="1"/>
          <p:nvPr/>
        </p:nvSpPr>
        <p:spPr>
          <a:xfrm>
            <a:off x="5095156" y="5564274"/>
            <a:ext cx="2880320" cy="923330"/>
          </a:xfrm>
          <a:prstGeom prst="rect">
            <a:avLst/>
          </a:prstGeom>
          <a:noFill/>
        </p:spPr>
        <p:txBody>
          <a:bodyPr wrap="square" rtlCol="0">
            <a:spAutoFit/>
          </a:bodyPr>
          <a:lstStyle/>
          <a:p>
            <a:pPr algn="just"/>
            <a:r>
              <a:rPr lang="hu-HU" dirty="0">
                <a:latin typeface="+mj-lt"/>
              </a:rPr>
              <a:t>Ázsiai tigrisszúnyog, az inváziós, nem őshonos fajok </a:t>
            </a:r>
            <a:r>
              <a:rPr lang="hu-HU" dirty="0" smtClean="0">
                <a:latin typeface="+mj-lt"/>
              </a:rPr>
              <a:t>egyike.</a:t>
            </a:r>
            <a:r>
              <a:rPr lang="hu-HU" dirty="0">
                <a:latin typeface="+mj-lt"/>
              </a:rPr>
              <a:t> </a:t>
            </a:r>
          </a:p>
        </p:txBody>
      </p:sp>
      <p:sp>
        <p:nvSpPr>
          <p:cNvPr id="7" name="Szövegdoboz 6"/>
          <p:cNvSpPr txBox="1"/>
          <p:nvPr/>
        </p:nvSpPr>
        <p:spPr>
          <a:xfrm>
            <a:off x="5794552" y="6487604"/>
            <a:ext cx="2523448" cy="253916"/>
          </a:xfrm>
          <a:prstGeom prst="rect">
            <a:avLst/>
          </a:prstGeom>
          <a:noFill/>
        </p:spPr>
        <p:txBody>
          <a:bodyPr wrap="none" rtlCol="0">
            <a:spAutoFit/>
          </a:bodyPr>
          <a:lstStyle/>
          <a:p>
            <a:r>
              <a:rPr lang="hu-HU" sz="1050" dirty="0" smtClean="0"/>
              <a:t>Forrás: </a:t>
            </a:r>
            <a:r>
              <a:rPr lang="hu-HU" sz="1050" dirty="0"/>
              <a:t>https://</a:t>
            </a:r>
            <a:r>
              <a:rPr lang="hu-HU" sz="1050" dirty="0" smtClean="0"/>
              <a:t>www.europarl.europa.eu</a:t>
            </a:r>
            <a:endParaRPr lang="hu-HU" sz="1050" dirty="0"/>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16" y="4015397"/>
            <a:ext cx="4499992" cy="2256419"/>
          </a:xfrm>
          <a:prstGeom prst="rect">
            <a:avLst/>
          </a:prstGeom>
        </p:spPr>
      </p:pic>
      <p:sp>
        <p:nvSpPr>
          <p:cNvPr id="8" name="Szövegdoboz 7"/>
          <p:cNvSpPr txBox="1"/>
          <p:nvPr/>
        </p:nvSpPr>
        <p:spPr>
          <a:xfrm>
            <a:off x="229816" y="6372188"/>
            <a:ext cx="3647217" cy="369332"/>
          </a:xfrm>
          <a:prstGeom prst="rect">
            <a:avLst/>
          </a:prstGeom>
          <a:noFill/>
        </p:spPr>
        <p:txBody>
          <a:bodyPr wrap="none" rtlCol="0">
            <a:spAutoFit/>
          </a:bodyPr>
          <a:lstStyle/>
          <a:p>
            <a:r>
              <a:rPr lang="hu-HU" dirty="0" smtClean="0">
                <a:latin typeface="+mj-lt"/>
              </a:rPr>
              <a:t>További információkért klikk: </a:t>
            </a:r>
            <a:r>
              <a:rPr lang="hu-HU" dirty="0" smtClean="0">
                <a:latin typeface="+mj-lt"/>
                <a:hlinkClick r:id="rId4"/>
              </a:rPr>
              <a:t>LINK</a:t>
            </a:r>
            <a:endParaRPr lang="hu-HU" dirty="0">
              <a:latin typeface="+mj-lt"/>
            </a:endParaRPr>
          </a:p>
        </p:txBody>
      </p:sp>
    </p:spTree>
    <p:extLst>
      <p:ext uri="{BB962C8B-B14F-4D97-AF65-F5344CB8AC3E}">
        <p14:creationId xmlns:p14="http://schemas.microsoft.com/office/powerpoint/2010/main" val="1546242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84784"/>
            <a:ext cx="8892480" cy="584775"/>
          </a:xfrm>
          <a:prstGeom prst="rect">
            <a:avLst/>
          </a:prstGeom>
        </p:spPr>
        <p:txBody>
          <a:bodyPr wrap="square">
            <a:spAutoFit/>
          </a:bodyPr>
          <a:lstStyle/>
          <a:p>
            <a:pPr lvl="0"/>
            <a:endParaRPr lang="hu-HU" sz="1600" dirty="0" smtClean="0"/>
          </a:p>
          <a:p>
            <a:pPr lvl="0"/>
            <a:endParaRPr lang="hu-HU" sz="16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044247"/>
            <a:ext cx="6202607" cy="4084860"/>
          </a:xfrm>
          <a:prstGeom prst="rect">
            <a:avLst/>
          </a:prstGeom>
        </p:spPr>
      </p:pic>
      <p:sp>
        <p:nvSpPr>
          <p:cNvPr id="5" name="Téglalap 4"/>
          <p:cNvSpPr/>
          <p:nvPr/>
        </p:nvSpPr>
        <p:spPr>
          <a:xfrm>
            <a:off x="286228" y="1423228"/>
            <a:ext cx="6229987" cy="400110"/>
          </a:xfrm>
          <a:prstGeom prst="rect">
            <a:avLst/>
          </a:prstGeom>
        </p:spPr>
        <p:txBody>
          <a:bodyPr wrap="square">
            <a:spAutoFit/>
          </a:bodyPr>
          <a:lstStyle/>
          <a:p>
            <a:r>
              <a:rPr lang="hu-HU" sz="2000" b="1" dirty="0">
                <a:latin typeface="+mj-lt"/>
              </a:rPr>
              <a:t>Különleges </a:t>
            </a:r>
            <a:r>
              <a:rPr lang="hu-HU" sz="2000" b="1" dirty="0" err="1">
                <a:latin typeface="+mj-lt"/>
              </a:rPr>
              <a:t>t</a:t>
            </a:r>
            <a:r>
              <a:rPr lang="hu-HU" sz="2000" b="1" dirty="0" err="1" smtClean="0">
                <a:latin typeface="+mj-lt"/>
              </a:rPr>
              <a:t>ermészetmegőrzési</a:t>
            </a:r>
            <a:r>
              <a:rPr lang="hu-HU" sz="2000" b="1" dirty="0" smtClean="0">
                <a:latin typeface="+mj-lt"/>
              </a:rPr>
              <a:t> </a:t>
            </a:r>
            <a:r>
              <a:rPr lang="hu-HU" sz="2000" b="1" dirty="0">
                <a:latin typeface="+mj-lt"/>
              </a:rPr>
              <a:t>t</a:t>
            </a:r>
            <a:r>
              <a:rPr lang="hu-HU" sz="2000" b="1" dirty="0" smtClean="0">
                <a:latin typeface="+mj-lt"/>
              </a:rPr>
              <a:t>erületek</a:t>
            </a:r>
            <a:endParaRPr lang="hu-HU" sz="2000" dirty="0">
              <a:latin typeface="+mj-lt"/>
            </a:endParaRPr>
          </a:p>
        </p:txBody>
      </p:sp>
      <p:sp>
        <p:nvSpPr>
          <p:cNvPr id="6" name="Szövegdoboz 5"/>
          <p:cNvSpPr txBox="1"/>
          <p:nvPr/>
        </p:nvSpPr>
        <p:spPr>
          <a:xfrm>
            <a:off x="2123728" y="6129107"/>
            <a:ext cx="1778051" cy="253916"/>
          </a:xfrm>
          <a:prstGeom prst="rect">
            <a:avLst/>
          </a:prstGeom>
          <a:noFill/>
        </p:spPr>
        <p:txBody>
          <a:bodyPr wrap="none" rtlCol="0">
            <a:spAutoFit/>
          </a:bodyPr>
          <a:lstStyle/>
          <a:p>
            <a:r>
              <a:rPr lang="hu-HU" sz="1050" dirty="0" smtClean="0">
                <a:latin typeface="+mj-lt"/>
              </a:rPr>
              <a:t>Forrás: </a:t>
            </a:r>
            <a:r>
              <a:rPr lang="hu-HU" sz="1050" dirty="0">
                <a:latin typeface="+mj-lt"/>
              </a:rPr>
              <a:t>https://</a:t>
            </a:r>
            <a:r>
              <a:rPr lang="hu-HU" sz="1050" dirty="0" smtClean="0">
                <a:latin typeface="+mj-lt"/>
              </a:rPr>
              <a:t>natura.2000.hu</a:t>
            </a:r>
            <a:endParaRPr lang="hu-HU" sz="1050" dirty="0">
              <a:latin typeface="+mj-lt"/>
            </a:endParaRPr>
          </a:p>
        </p:txBody>
      </p:sp>
      <p:sp>
        <p:nvSpPr>
          <p:cNvPr id="7" name="Téglalap 6"/>
          <p:cNvSpPr/>
          <p:nvPr/>
        </p:nvSpPr>
        <p:spPr>
          <a:xfrm>
            <a:off x="196624" y="2113396"/>
            <a:ext cx="1927104" cy="3046988"/>
          </a:xfrm>
          <a:prstGeom prst="rect">
            <a:avLst/>
          </a:prstGeom>
        </p:spPr>
        <p:txBody>
          <a:bodyPr wrap="square">
            <a:spAutoFit/>
          </a:bodyPr>
          <a:lstStyle/>
          <a:p>
            <a:pPr lvl="0" algn="just"/>
            <a:r>
              <a:rPr lang="hu-HU" sz="1600" dirty="0">
                <a:latin typeface="+mj-lt"/>
              </a:rPr>
              <a:t>A jelenleg hatályos jogszabályban felsorolt </a:t>
            </a:r>
            <a:r>
              <a:rPr lang="hu-HU" sz="1600" dirty="0" err="1">
                <a:latin typeface="+mj-lt"/>
              </a:rPr>
              <a:t>Natura</a:t>
            </a:r>
            <a:r>
              <a:rPr lang="hu-HU" sz="1600" dirty="0">
                <a:latin typeface="+mj-lt"/>
              </a:rPr>
              <a:t> 2000 területek, azaz a különleges </a:t>
            </a:r>
            <a:r>
              <a:rPr lang="hu-HU" sz="1600" dirty="0" err="1">
                <a:latin typeface="+mj-lt"/>
              </a:rPr>
              <a:t>természetmegőrzési</a:t>
            </a:r>
            <a:r>
              <a:rPr lang="hu-HU" sz="1600" dirty="0">
                <a:latin typeface="+mj-lt"/>
              </a:rPr>
              <a:t> területek és a különleges madárvédelmi területek az alábbi linken kereshetőek:</a:t>
            </a:r>
          </a:p>
          <a:p>
            <a:pPr algn="just"/>
            <a:r>
              <a:rPr lang="hu-HU" sz="1600" dirty="0" smtClean="0">
                <a:latin typeface="+mj-lt"/>
                <a:hlinkClick r:id="rId3"/>
              </a:rPr>
              <a:t>LINK</a:t>
            </a:r>
            <a:endParaRPr lang="hu-HU" sz="1600" dirty="0">
              <a:latin typeface="+mj-lt"/>
            </a:endParaRPr>
          </a:p>
        </p:txBody>
      </p:sp>
      <p:sp>
        <p:nvSpPr>
          <p:cNvPr id="8" name="Szövegdoboz 7"/>
          <p:cNvSpPr txBox="1"/>
          <p:nvPr/>
        </p:nvSpPr>
        <p:spPr>
          <a:xfrm>
            <a:off x="1763688" y="260648"/>
            <a:ext cx="7200800" cy="1077218"/>
          </a:xfrm>
          <a:prstGeom prst="rect">
            <a:avLst/>
          </a:prstGeom>
          <a:noFill/>
        </p:spPr>
        <p:txBody>
          <a:bodyPr wrap="square" rtlCol="0">
            <a:spAutoFit/>
          </a:bodyPr>
          <a:lstStyle/>
          <a:p>
            <a:pPr algn="ctr"/>
            <a:r>
              <a:rPr lang="hu-HU" sz="3200" dirty="0">
                <a:latin typeface="+mj-lt"/>
              </a:rPr>
              <a:t>Biológiai sokféleség, földhasználat és </a:t>
            </a:r>
            <a:r>
              <a:rPr lang="hu-HU" sz="3200" dirty="0" smtClean="0">
                <a:latin typeface="+mj-lt"/>
              </a:rPr>
              <a:t>erdőgazdálkodás</a:t>
            </a:r>
            <a:endParaRPr lang="hu-HU" sz="3200" dirty="0">
              <a:latin typeface="+mj-lt"/>
            </a:endParaRPr>
          </a:p>
        </p:txBody>
      </p:sp>
    </p:spTree>
    <p:extLst>
      <p:ext uri="{BB962C8B-B14F-4D97-AF65-F5344CB8AC3E}">
        <p14:creationId xmlns:p14="http://schemas.microsoft.com/office/powerpoint/2010/main" val="507728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11760" y="548680"/>
            <a:ext cx="6336704" cy="646331"/>
          </a:xfrm>
          <a:prstGeom prst="rect">
            <a:avLst/>
          </a:prstGeom>
          <a:noFill/>
        </p:spPr>
        <p:txBody>
          <a:bodyPr wrap="square" rtlCol="0">
            <a:spAutoFit/>
          </a:bodyPr>
          <a:lstStyle/>
          <a:p>
            <a:r>
              <a:rPr lang="hu-HU" sz="3600" b="1" dirty="0" smtClean="0">
                <a:latin typeface="+mj-lt"/>
              </a:rPr>
              <a:t>Vízvédelem és víz gazdálkodás</a:t>
            </a:r>
            <a:endParaRPr lang="hu-HU" sz="3600" b="1" dirty="0">
              <a:latin typeface="+mj-lt"/>
            </a:endParaRPr>
          </a:p>
        </p:txBody>
      </p:sp>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4" name="Szövegdoboz 3"/>
          <p:cNvSpPr txBox="1"/>
          <p:nvPr/>
        </p:nvSpPr>
        <p:spPr>
          <a:xfrm>
            <a:off x="251520" y="1458289"/>
            <a:ext cx="8496944" cy="1785104"/>
          </a:xfrm>
          <a:prstGeom prst="rect">
            <a:avLst/>
          </a:prstGeom>
          <a:noFill/>
        </p:spPr>
        <p:txBody>
          <a:bodyPr wrap="square" rtlCol="0">
            <a:spAutoFit/>
          </a:bodyPr>
          <a:lstStyle/>
          <a:p>
            <a:pPr algn="just"/>
            <a:r>
              <a:rPr lang="hu-HU" sz="2200" b="1" dirty="0">
                <a:latin typeface="+mj-lt"/>
              </a:rPr>
              <a:t>A víz </a:t>
            </a:r>
            <a:r>
              <a:rPr lang="hu-HU" sz="2200" dirty="0">
                <a:latin typeface="+mj-lt"/>
              </a:rPr>
              <a:t>az emberek</a:t>
            </a:r>
            <a:r>
              <a:rPr lang="hu-HU" sz="2200" dirty="0" smtClean="0">
                <a:latin typeface="+mj-lt"/>
              </a:rPr>
              <a:t>, az </a:t>
            </a:r>
            <a:r>
              <a:rPr lang="hu-HU" sz="2200" dirty="0">
                <a:latin typeface="+mj-lt"/>
              </a:rPr>
              <a:t>állatok </a:t>
            </a:r>
            <a:r>
              <a:rPr lang="hu-HU" sz="2200" dirty="0" smtClean="0">
                <a:latin typeface="+mj-lt"/>
              </a:rPr>
              <a:t>és a  </a:t>
            </a:r>
            <a:r>
              <a:rPr lang="hu-HU" sz="2200" dirty="0">
                <a:latin typeface="+mj-lt"/>
              </a:rPr>
              <a:t>növények létének alapvető </a:t>
            </a:r>
            <a:r>
              <a:rPr lang="hu-HU" sz="2200" dirty="0" smtClean="0">
                <a:latin typeface="+mj-lt"/>
              </a:rPr>
              <a:t>tényezője, amely </a:t>
            </a:r>
            <a:r>
              <a:rPr lang="hu-HU" sz="2200" b="1" dirty="0" smtClean="0">
                <a:latin typeface="+mj-lt"/>
              </a:rPr>
              <a:t>nélkülözhetetlen a </a:t>
            </a:r>
            <a:r>
              <a:rPr lang="hu-HU" sz="2200" b="1" dirty="0">
                <a:latin typeface="+mj-lt"/>
              </a:rPr>
              <a:t>gazdaság számára</a:t>
            </a:r>
            <a:r>
              <a:rPr lang="hu-HU" sz="2200" dirty="0">
                <a:latin typeface="+mj-lt"/>
              </a:rPr>
              <a:t>. </a:t>
            </a:r>
            <a:r>
              <a:rPr lang="hu-HU" sz="2200" b="1" dirty="0" smtClean="0">
                <a:latin typeface="+mj-lt"/>
              </a:rPr>
              <a:t>A víz védelme </a:t>
            </a:r>
            <a:r>
              <a:rPr lang="hu-HU" sz="2200" dirty="0">
                <a:latin typeface="+mj-lt"/>
              </a:rPr>
              <a:t>és a vele való gazdálkodás túlmutat az </a:t>
            </a:r>
            <a:r>
              <a:rPr lang="hu-HU" sz="2200" dirty="0" smtClean="0">
                <a:latin typeface="+mj-lt"/>
              </a:rPr>
              <a:t>országhatárokon, figyelemmel arra, hogy a folyók nem állnak meg a nemzeti határoknál, az uniós tagországok osztoznak a vizeken a szomszédos országokkal.</a:t>
            </a: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200" y="3400103"/>
            <a:ext cx="5377073" cy="2973415"/>
          </a:xfrm>
          <a:prstGeom prst="rect">
            <a:avLst/>
          </a:prstGeom>
        </p:spPr>
      </p:pic>
      <p:sp>
        <p:nvSpPr>
          <p:cNvPr id="6" name="Szövegdoboz 5"/>
          <p:cNvSpPr txBox="1"/>
          <p:nvPr/>
        </p:nvSpPr>
        <p:spPr>
          <a:xfrm>
            <a:off x="2694200" y="6419945"/>
            <a:ext cx="1911101" cy="261610"/>
          </a:xfrm>
          <a:prstGeom prst="rect">
            <a:avLst/>
          </a:prstGeom>
          <a:noFill/>
        </p:spPr>
        <p:txBody>
          <a:bodyPr wrap="none" rtlCol="0">
            <a:spAutoFit/>
          </a:bodyPr>
          <a:lstStyle/>
          <a:p>
            <a:r>
              <a:rPr lang="hu-HU" sz="1100" dirty="0" smtClean="0"/>
              <a:t>Forrás: </a:t>
            </a:r>
            <a:r>
              <a:rPr lang="hu-HU" sz="1100" dirty="0"/>
              <a:t>https://</a:t>
            </a:r>
            <a:r>
              <a:rPr lang="hu-HU" sz="1100" dirty="0" smtClean="0"/>
              <a:t>ec.europa.eu</a:t>
            </a:r>
            <a:endParaRPr lang="hu-HU" sz="1100" dirty="0"/>
          </a:p>
        </p:txBody>
      </p:sp>
      <p:sp>
        <p:nvSpPr>
          <p:cNvPr id="7" name="Szövegdoboz 6"/>
          <p:cNvSpPr txBox="1"/>
          <p:nvPr/>
        </p:nvSpPr>
        <p:spPr>
          <a:xfrm>
            <a:off x="251520" y="3573016"/>
            <a:ext cx="2160240" cy="3170099"/>
          </a:xfrm>
          <a:prstGeom prst="rect">
            <a:avLst/>
          </a:prstGeom>
          <a:noFill/>
        </p:spPr>
        <p:txBody>
          <a:bodyPr wrap="square" rtlCol="0">
            <a:spAutoFit/>
          </a:bodyPr>
          <a:lstStyle/>
          <a:p>
            <a:pPr algn="just"/>
            <a:r>
              <a:rPr lang="hu-HU" sz="2000" b="1" dirty="0">
                <a:latin typeface="+mj-lt"/>
              </a:rPr>
              <a:t>A vizet számos ágazat </a:t>
            </a:r>
            <a:r>
              <a:rPr lang="hu-HU" sz="2000" dirty="0">
                <a:latin typeface="+mj-lt"/>
              </a:rPr>
              <a:t>használja, többek közt a mezőgazdaság, az idegenforgalom, a fuvarozás és az energiaipar, ami nyomást gyakorol a vízkészletre. </a:t>
            </a:r>
          </a:p>
          <a:p>
            <a:pPr algn="just"/>
            <a:endParaRPr lang="hu-HU" sz="2000" dirty="0">
              <a:latin typeface="+mj-lt"/>
            </a:endParaRPr>
          </a:p>
        </p:txBody>
      </p:sp>
    </p:spTree>
    <p:extLst>
      <p:ext uri="{BB962C8B-B14F-4D97-AF65-F5344CB8AC3E}">
        <p14:creationId xmlns:p14="http://schemas.microsoft.com/office/powerpoint/2010/main" val="11119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11760" y="548680"/>
            <a:ext cx="6336704" cy="707886"/>
          </a:xfrm>
          <a:prstGeom prst="rect">
            <a:avLst/>
          </a:prstGeom>
          <a:noFill/>
        </p:spPr>
        <p:txBody>
          <a:bodyPr wrap="square" rtlCol="0">
            <a:spAutoFit/>
          </a:bodyPr>
          <a:lstStyle/>
          <a:p>
            <a:r>
              <a:rPr lang="hu-HU" sz="4000" dirty="0" smtClean="0">
                <a:latin typeface="+mj-lt"/>
              </a:rPr>
              <a:t>Vízvédelem és </a:t>
            </a:r>
            <a:r>
              <a:rPr lang="hu-HU" sz="3600" dirty="0" smtClean="0">
                <a:latin typeface="+mj-lt"/>
              </a:rPr>
              <a:t>vízgazdálkodás</a:t>
            </a:r>
            <a:endParaRPr lang="hu-HU" sz="4000" dirty="0">
              <a:latin typeface="+mj-lt"/>
            </a:endParaRPr>
          </a:p>
        </p:txBody>
      </p:sp>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4" name="Szövegdoboz 3"/>
          <p:cNvSpPr txBox="1"/>
          <p:nvPr/>
        </p:nvSpPr>
        <p:spPr>
          <a:xfrm>
            <a:off x="395536" y="1482934"/>
            <a:ext cx="8640960" cy="2354491"/>
          </a:xfrm>
          <a:prstGeom prst="rect">
            <a:avLst/>
          </a:prstGeom>
          <a:noFill/>
        </p:spPr>
        <p:txBody>
          <a:bodyPr wrap="square" rtlCol="0">
            <a:spAutoFit/>
          </a:bodyPr>
          <a:lstStyle/>
          <a:p>
            <a:pPr marL="285750" indent="-285750" algn="just">
              <a:buFont typeface="Arial" panose="020B0604020202020204" pitchFamily="34" charset="0"/>
              <a:buChar char="•"/>
            </a:pPr>
            <a:r>
              <a:rPr lang="hu-HU" sz="2100" b="1" dirty="0">
                <a:latin typeface="+mj-lt"/>
              </a:rPr>
              <a:t>A vízhiány </a:t>
            </a:r>
            <a:r>
              <a:rPr lang="hu-HU" sz="2100" dirty="0">
                <a:latin typeface="+mj-lt"/>
              </a:rPr>
              <a:t>az EU területén is egyre gyakoribb jelenség, amely a </a:t>
            </a:r>
            <a:r>
              <a:rPr lang="hu-HU" sz="2100" b="1" dirty="0">
                <a:latin typeface="+mj-lt"/>
              </a:rPr>
              <a:t>lakosság 11%-át és az EU területének 17%-át sújtja</a:t>
            </a:r>
            <a:r>
              <a:rPr lang="hu-HU" sz="2100" dirty="0">
                <a:latin typeface="+mj-lt"/>
              </a:rPr>
              <a:t>.</a:t>
            </a:r>
          </a:p>
          <a:p>
            <a:pPr marL="285750" indent="-285750" algn="just">
              <a:buFont typeface="Arial" panose="020B0604020202020204" pitchFamily="34" charset="0"/>
              <a:buChar char="•"/>
            </a:pPr>
            <a:r>
              <a:rPr lang="hu-HU" sz="2100" dirty="0">
                <a:latin typeface="+mj-lt"/>
              </a:rPr>
              <a:t>Az </a:t>
            </a:r>
            <a:r>
              <a:rPr lang="hu-HU" sz="2100" b="1" dirty="0">
                <a:latin typeface="+mj-lt"/>
              </a:rPr>
              <a:t>aszályok gyakorisága </a:t>
            </a:r>
            <a:r>
              <a:rPr lang="hu-HU" sz="2100" dirty="0">
                <a:latin typeface="+mj-lt"/>
              </a:rPr>
              <a:t>és súlyossága 1980 óta folyamatosan növekszik. </a:t>
            </a:r>
          </a:p>
          <a:p>
            <a:pPr marL="285750" indent="-285750" algn="just">
              <a:buFont typeface="Arial" panose="020B0604020202020204" pitchFamily="34" charset="0"/>
              <a:buChar char="•"/>
            </a:pPr>
            <a:r>
              <a:rPr lang="hu-HU" sz="2100" dirty="0">
                <a:latin typeface="+mj-lt"/>
              </a:rPr>
              <a:t>A vízgazdálkodást nehezíti az </a:t>
            </a:r>
            <a:r>
              <a:rPr lang="hu-HU" sz="2100" b="1" dirty="0">
                <a:latin typeface="+mj-lt"/>
              </a:rPr>
              <a:t>öntözési célú vízfogyasztás </a:t>
            </a:r>
            <a:r>
              <a:rPr lang="hu-HU" sz="2100" dirty="0">
                <a:latin typeface="+mj-lt"/>
              </a:rPr>
              <a:t>aránytalan mértéke, értve ez alatt a jogellenes vízkivételt, ami a Földközi-tenger térségében található vízgyűjtő területen okozza a legnagyobb problémát.</a:t>
            </a:r>
          </a:p>
          <a:p>
            <a:pPr marL="285750" indent="-285750" algn="just">
              <a:buFont typeface="Arial" panose="020B0604020202020204" pitchFamily="34" charset="0"/>
              <a:buChar char="•"/>
            </a:pPr>
            <a:endParaRPr lang="hu-HU" sz="2100" dirty="0">
              <a:latin typeface="+mj-lt"/>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573016"/>
            <a:ext cx="5369096" cy="3044130"/>
          </a:xfrm>
          <a:prstGeom prst="rect">
            <a:avLst/>
          </a:prstGeom>
        </p:spPr>
      </p:pic>
      <p:sp>
        <p:nvSpPr>
          <p:cNvPr id="6" name="Szövegdoboz 5"/>
          <p:cNvSpPr txBox="1"/>
          <p:nvPr/>
        </p:nvSpPr>
        <p:spPr>
          <a:xfrm>
            <a:off x="2195736" y="6617146"/>
            <a:ext cx="1885453" cy="276999"/>
          </a:xfrm>
          <a:prstGeom prst="rect">
            <a:avLst/>
          </a:prstGeom>
          <a:noFill/>
        </p:spPr>
        <p:txBody>
          <a:bodyPr wrap="none" rtlCol="0">
            <a:spAutoFit/>
          </a:bodyPr>
          <a:lstStyle/>
          <a:p>
            <a:r>
              <a:rPr lang="hu-HU" sz="1200" dirty="0" smtClean="0">
                <a:latin typeface="+mj-lt"/>
              </a:rPr>
              <a:t>Forrás: </a:t>
            </a:r>
            <a:r>
              <a:rPr lang="hu-HU" sz="1200" dirty="0">
                <a:latin typeface="+mj-lt"/>
              </a:rPr>
              <a:t>https://</a:t>
            </a:r>
            <a:r>
              <a:rPr lang="hu-HU" sz="1200" dirty="0" smtClean="0">
                <a:latin typeface="+mj-lt"/>
              </a:rPr>
              <a:t>op.europa.eu</a:t>
            </a:r>
            <a:endParaRPr lang="hu-HU" sz="1200" dirty="0">
              <a:latin typeface="+mj-lt"/>
            </a:endParaRPr>
          </a:p>
        </p:txBody>
      </p:sp>
    </p:spTree>
    <p:extLst>
      <p:ext uri="{BB962C8B-B14F-4D97-AF65-F5344CB8AC3E}">
        <p14:creationId xmlns:p14="http://schemas.microsoft.com/office/powerpoint/2010/main" val="1557525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11760" y="548680"/>
            <a:ext cx="6336704" cy="646331"/>
          </a:xfrm>
          <a:prstGeom prst="rect">
            <a:avLst/>
          </a:prstGeom>
          <a:noFill/>
        </p:spPr>
        <p:txBody>
          <a:bodyPr wrap="square" rtlCol="0">
            <a:spAutoFit/>
          </a:bodyPr>
          <a:lstStyle/>
          <a:p>
            <a:r>
              <a:rPr lang="hu-HU" sz="3600" dirty="0" smtClean="0">
                <a:latin typeface="+mj-lt"/>
              </a:rPr>
              <a:t>Vízvédelem és vízgazdálkodás</a:t>
            </a:r>
            <a:endParaRPr lang="hu-HU" sz="3600" dirty="0">
              <a:latin typeface="+mj-lt"/>
            </a:endParaRPr>
          </a:p>
        </p:txBody>
      </p:sp>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4" name="Szövegdoboz 3"/>
          <p:cNvSpPr txBox="1"/>
          <p:nvPr/>
        </p:nvSpPr>
        <p:spPr>
          <a:xfrm>
            <a:off x="467544" y="1492970"/>
            <a:ext cx="8280920" cy="2246769"/>
          </a:xfrm>
          <a:prstGeom prst="rect">
            <a:avLst/>
          </a:prstGeom>
          <a:noFill/>
        </p:spPr>
        <p:txBody>
          <a:bodyPr wrap="square" rtlCol="0">
            <a:spAutoFit/>
          </a:bodyPr>
          <a:lstStyle/>
          <a:p>
            <a:pPr algn="just"/>
            <a:r>
              <a:rPr lang="hu-HU" sz="2000" dirty="0">
                <a:latin typeface="+mj-lt"/>
              </a:rPr>
              <a:t>Az </a:t>
            </a:r>
            <a:r>
              <a:rPr lang="hu-HU" sz="2000" b="1" dirty="0">
                <a:latin typeface="+mj-lt"/>
              </a:rPr>
              <a:t>Európai Unió </a:t>
            </a:r>
            <a:r>
              <a:rPr lang="hu-HU" sz="2000" dirty="0">
                <a:latin typeface="+mj-lt"/>
              </a:rPr>
              <a:t> </a:t>
            </a:r>
            <a:r>
              <a:rPr lang="hu-HU" sz="2000" b="1" dirty="0" smtClean="0">
                <a:latin typeface="+mj-lt"/>
              </a:rPr>
              <a:t>a </a:t>
            </a:r>
            <a:r>
              <a:rPr lang="hu-HU" sz="2000" b="1" dirty="0">
                <a:latin typeface="+mj-lt"/>
              </a:rPr>
              <a:t>vízpolitika terén a közösségi fellépés kereteinek </a:t>
            </a:r>
            <a:r>
              <a:rPr lang="hu-HU" sz="2000" b="1" dirty="0" smtClean="0">
                <a:latin typeface="+mj-lt"/>
              </a:rPr>
              <a:t>meghatározásáról szóló 2000/60/EK víz-keretirányelve</a:t>
            </a:r>
            <a:r>
              <a:rPr lang="hu-HU" sz="2000" dirty="0">
                <a:latin typeface="+mj-lt"/>
              </a:rPr>
              <a:t> a szárazföldi felszíni vizek, az átmeneti vizek, a parti tengervizek és a felszín alatti vizek </a:t>
            </a:r>
            <a:r>
              <a:rPr lang="hu-HU" sz="2000" dirty="0" smtClean="0">
                <a:latin typeface="+mj-lt"/>
              </a:rPr>
              <a:t>védelmére fókuszál. </a:t>
            </a:r>
            <a:r>
              <a:rPr lang="hu-HU" sz="2000" dirty="0">
                <a:latin typeface="+mj-lt"/>
              </a:rPr>
              <a:t>Célja a vízszennyezés csökkentése és megakadályozása, a vízfelhasználás fenntarthatóságának biztosítása, a vízi környezet megóvása, valamint az árvizek és aszályok hatásának mérséklése. </a:t>
            </a:r>
          </a:p>
          <a:p>
            <a:pPr algn="just"/>
            <a:endParaRPr lang="hu-HU" sz="2000" dirty="0">
              <a:latin typeface="+mj-lt"/>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945" y="3728070"/>
            <a:ext cx="5124519" cy="2581781"/>
          </a:xfrm>
          <a:prstGeom prst="rect">
            <a:avLst/>
          </a:prstGeom>
        </p:spPr>
      </p:pic>
      <p:sp>
        <p:nvSpPr>
          <p:cNvPr id="6" name="Szövegdoboz 5"/>
          <p:cNvSpPr txBox="1"/>
          <p:nvPr/>
        </p:nvSpPr>
        <p:spPr>
          <a:xfrm>
            <a:off x="467544" y="4869160"/>
            <a:ext cx="3096344" cy="646331"/>
          </a:xfrm>
          <a:prstGeom prst="rect">
            <a:avLst/>
          </a:prstGeom>
          <a:noFill/>
        </p:spPr>
        <p:txBody>
          <a:bodyPr wrap="square" rtlCol="0">
            <a:spAutoFit/>
          </a:bodyPr>
          <a:lstStyle/>
          <a:p>
            <a:r>
              <a:rPr lang="hu-HU" dirty="0" smtClean="0">
                <a:latin typeface="+mj-lt"/>
              </a:rPr>
              <a:t>További információkért klikk: </a:t>
            </a:r>
            <a:r>
              <a:rPr lang="hu-HU" dirty="0" smtClean="0">
                <a:latin typeface="+mj-lt"/>
                <a:hlinkClick r:id="rId3"/>
              </a:rPr>
              <a:t>LINK</a:t>
            </a:r>
            <a:endParaRPr lang="hu-HU" dirty="0">
              <a:latin typeface="+mj-lt"/>
            </a:endParaRPr>
          </a:p>
        </p:txBody>
      </p:sp>
    </p:spTree>
    <p:extLst>
      <p:ext uri="{BB962C8B-B14F-4D97-AF65-F5344CB8AC3E}">
        <p14:creationId xmlns:p14="http://schemas.microsoft.com/office/powerpoint/2010/main" val="153603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907704" y="392596"/>
            <a:ext cx="7144905" cy="707886"/>
          </a:xfrm>
          <a:prstGeom prst="rect">
            <a:avLst/>
          </a:prstGeom>
        </p:spPr>
        <p:txBody>
          <a:bodyPr wrap="none">
            <a:spAutoFit/>
          </a:bodyPr>
          <a:lstStyle/>
          <a:p>
            <a:r>
              <a:rPr lang="hu-HU" sz="4000" b="1" dirty="0">
                <a:latin typeface="+mj-lt"/>
              </a:rPr>
              <a:t>Uniós </a:t>
            </a:r>
            <a:r>
              <a:rPr lang="hu-HU" sz="4000" b="1" dirty="0" smtClean="0">
                <a:latin typeface="+mj-lt"/>
              </a:rPr>
              <a:t>szakpolitikák </a:t>
            </a:r>
            <a:r>
              <a:rPr lang="hu-HU" sz="4000" b="1" dirty="0">
                <a:latin typeface="+mj-lt"/>
              </a:rPr>
              <a:t>kialakulása</a:t>
            </a:r>
          </a:p>
        </p:txBody>
      </p:sp>
      <p:sp>
        <p:nvSpPr>
          <p:cNvPr id="5" name="Szövegdoboz 4"/>
          <p:cNvSpPr txBox="1"/>
          <p:nvPr/>
        </p:nvSpPr>
        <p:spPr>
          <a:xfrm>
            <a:off x="7968208" y="23264"/>
            <a:ext cx="1152128" cy="369332"/>
          </a:xfrm>
          <a:prstGeom prst="rect">
            <a:avLst/>
          </a:prstGeom>
          <a:noFill/>
        </p:spPr>
        <p:txBody>
          <a:bodyPr wrap="square" rtlCol="0">
            <a:spAutoFit/>
          </a:bodyPr>
          <a:lstStyle/>
          <a:p>
            <a:r>
              <a:rPr lang="hu-HU" dirty="0" smtClean="0"/>
              <a:t>Ismétlés</a:t>
            </a:r>
            <a:endParaRPr lang="hu-HU" dirty="0"/>
          </a:p>
        </p:txBody>
      </p:sp>
      <p:sp>
        <p:nvSpPr>
          <p:cNvPr id="6" name="Szövegdoboz 5"/>
          <p:cNvSpPr txBox="1"/>
          <p:nvPr/>
        </p:nvSpPr>
        <p:spPr>
          <a:xfrm>
            <a:off x="275412" y="1700808"/>
            <a:ext cx="8268860" cy="5627694"/>
          </a:xfrm>
          <a:prstGeom prst="rect">
            <a:avLst/>
          </a:prstGeom>
          <a:noFill/>
        </p:spPr>
        <p:txBody>
          <a:bodyPr wrap="square" rtlCol="0">
            <a:spAutoFit/>
          </a:bodyPr>
          <a:lstStyle/>
          <a:p>
            <a:pPr marL="342900" indent="-342900" algn="just">
              <a:lnSpc>
                <a:spcPct val="90000"/>
              </a:lnSpc>
              <a:buFont typeface="Arial" panose="020B0604020202020204" pitchFamily="34" charset="0"/>
              <a:buChar char="•"/>
            </a:pPr>
            <a:r>
              <a:rPr lang="hu-HU" sz="2400" dirty="0">
                <a:latin typeface="+mj-lt"/>
              </a:rPr>
              <a:t>Az EU a szakpolitikai területek széles körében aktív szerepet játszik. Az </a:t>
            </a:r>
            <a:r>
              <a:rPr lang="hu-HU" sz="2400" b="1" dirty="0">
                <a:latin typeface="+mj-lt"/>
              </a:rPr>
              <a:t>emberi jogoktól a közlekedésen át a kereskedelemig a legkülönbözőbb területeken születnek uniós intézkedések</a:t>
            </a:r>
            <a:r>
              <a:rPr lang="hu-HU" sz="2400" dirty="0">
                <a:latin typeface="+mj-lt"/>
              </a:rPr>
              <a:t>. </a:t>
            </a:r>
            <a:endParaRPr lang="hu-HU" sz="2400" dirty="0" smtClean="0">
              <a:latin typeface="+mj-lt"/>
            </a:endParaRPr>
          </a:p>
          <a:p>
            <a:pPr marL="342900" indent="-342900" algn="just">
              <a:lnSpc>
                <a:spcPct val="90000"/>
              </a:lnSpc>
              <a:buFont typeface="Arial" panose="020B0604020202020204" pitchFamily="34" charset="0"/>
              <a:buChar char="•"/>
            </a:pPr>
            <a:endParaRPr lang="hu-HU" sz="2400" dirty="0" smtClean="0">
              <a:solidFill>
                <a:srgbClr val="000000"/>
              </a:solidFill>
              <a:latin typeface="+mj-lt"/>
            </a:endParaRPr>
          </a:p>
          <a:p>
            <a:pPr marL="342900" indent="-342900" algn="just">
              <a:lnSpc>
                <a:spcPct val="90000"/>
              </a:lnSpc>
              <a:buFont typeface="Arial" panose="020B0604020202020204" pitchFamily="34" charset="0"/>
              <a:buChar char="•"/>
            </a:pPr>
            <a:r>
              <a:rPr lang="hu-HU" sz="2400" dirty="0" smtClean="0">
                <a:solidFill>
                  <a:srgbClr val="000000"/>
                </a:solidFill>
                <a:latin typeface="+mj-lt"/>
              </a:rPr>
              <a:t>Az Európai Közösség megalakuláskor nyilvánvalóan </a:t>
            </a:r>
            <a:r>
              <a:rPr lang="hu-HU" sz="2400" b="1" dirty="0" smtClean="0">
                <a:solidFill>
                  <a:srgbClr val="000000"/>
                </a:solidFill>
                <a:latin typeface="+mj-lt"/>
              </a:rPr>
              <a:t>más prioritások fogalmazódtak meg</a:t>
            </a:r>
            <a:r>
              <a:rPr lang="hu-HU" sz="2400" dirty="0" smtClean="0">
                <a:solidFill>
                  <a:srgbClr val="000000"/>
                </a:solidFill>
                <a:latin typeface="+mj-lt"/>
              </a:rPr>
              <a:t>, mint a 15, 25, 27 tagúvá bővülő Európai Unióban.</a:t>
            </a:r>
          </a:p>
          <a:p>
            <a:pPr marL="342900" indent="-342900" algn="just">
              <a:lnSpc>
                <a:spcPct val="90000"/>
              </a:lnSpc>
              <a:buFont typeface="Arial" panose="020B0604020202020204" pitchFamily="34" charset="0"/>
              <a:buChar char="•"/>
            </a:pPr>
            <a:endParaRPr lang="hu-HU" sz="2400" dirty="0" smtClean="0">
              <a:solidFill>
                <a:srgbClr val="000000"/>
              </a:solidFill>
              <a:latin typeface="+mj-lt"/>
            </a:endParaRPr>
          </a:p>
          <a:p>
            <a:pPr marL="342900" indent="-342900" algn="just">
              <a:lnSpc>
                <a:spcPct val="90000"/>
              </a:lnSpc>
              <a:buFont typeface="Arial" panose="020B0604020202020204" pitchFamily="34" charset="0"/>
              <a:buChar char="•"/>
            </a:pPr>
            <a:r>
              <a:rPr lang="hu-HU" sz="2400" dirty="0">
                <a:latin typeface="+mj-lt"/>
              </a:rPr>
              <a:t>Az EK létrehozásakor a </a:t>
            </a:r>
            <a:r>
              <a:rPr lang="hu-HU" sz="2400" b="1" dirty="0">
                <a:latin typeface="+mj-lt"/>
              </a:rPr>
              <a:t>szén- és acélipar</a:t>
            </a:r>
            <a:r>
              <a:rPr lang="hu-HU" sz="2400" dirty="0">
                <a:latin typeface="+mj-lt"/>
              </a:rPr>
              <a:t>, valamint </a:t>
            </a:r>
            <a:r>
              <a:rPr lang="hu-HU" sz="2400" b="1" dirty="0">
                <a:latin typeface="+mj-lt"/>
              </a:rPr>
              <a:t>az atomenergia közös keretben való fejlesztése</a:t>
            </a:r>
            <a:r>
              <a:rPr lang="hu-HU" sz="2400" dirty="0">
                <a:latin typeface="+mj-lt"/>
              </a:rPr>
              <a:t>, valamennyi részvevőre kiterjedő </a:t>
            </a:r>
            <a:r>
              <a:rPr lang="hu-HU" sz="2400" b="1" dirty="0">
                <a:latin typeface="+mj-lt"/>
              </a:rPr>
              <a:t>vámunió </a:t>
            </a:r>
            <a:r>
              <a:rPr lang="hu-HU" sz="2400" b="1" dirty="0" smtClean="0">
                <a:latin typeface="+mj-lt"/>
              </a:rPr>
              <a:t>gondolata</a:t>
            </a:r>
            <a:r>
              <a:rPr lang="hu-HU" sz="2400" dirty="0">
                <a:latin typeface="+mj-lt"/>
              </a:rPr>
              <a:t> </a:t>
            </a:r>
            <a:r>
              <a:rPr lang="hu-HU" sz="2400" dirty="0" smtClean="0">
                <a:latin typeface="+mj-lt"/>
              </a:rPr>
              <a:t>fogalmazódott meg </a:t>
            </a:r>
            <a:r>
              <a:rPr lang="hu-HU" sz="2400" dirty="0">
                <a:latin typeface="+mj-lt"/>
              </a:rPr>
              <a:t>a </a:t>
            </a:r>
            <a:r>
              <a:rPr lang="hu-HU" sz="2400" b="1" dirty="0">
                <a:latin typeface="+mj-lt"/>
              </a:rPr>
              <a:t>mezőgazdasági szektornak </a:t>
            </a:r>
            <a:r>
              <a:rPr lang="hu-HU" sz="2400" b="1" dirty="0" smtClean="0">
                <a:latin typeface="+mj-lt"/>
              </a:rPr>
              <a:t>volt kiemelt </a:t>
            </a:r>
            <a:r>
              <a:rPr lang="hu-HU" sz="2400" b="1" dirty="0">
                <a:latin typeface="+mj-lt"/>
              </a:rPr>
              <a:t>jelentősége</a:t>
            </a:r>
            <a:r>
              <a:rPr lang="hu-HU" sz="2400" dirty="0" smtClean="0">
                <a:latin typeface="+mj-lt"/>
              </a:rPr>
              <a:t>.</a:t>
            </a:r>
            <a:endParaRPr lang="hu-HU" sz="2400" dirty="0">
              <a:solidFill>
                <a:srgbClr val="000000"/>
              </a:solidFill>
              <a:latin typeface="+mj-lt"/>
            </a:endParaRPr>
          </a:p>
          <a:p>
            <a:pPr marL="342900" indent="-342900" algn="just">
              <a:lnSpc>
                <a:spcPct val="90000"/>
              </a:lnSpc>
              <a:buFont typeface="Arial" panose="020B0604020202020204" pitchFamily="34" charset="0"/>
              <a:buChar char="•"/>
            </a:pPr>
            <a:endParaRPr lang="hu-HU" sz="2000" dirty="0" smtClean="0">
              <a:solidFill>
                <a:srgbClr val="000000"/>
              </a:solidFill>
            </a:endParaRPr>
          </a:p>
          <a:p>
            <a:pPr marL="342900" indent="-342900" algn="just">
              <a:lnSpc>
                <a:spcPct val="90000"/>
              </a:lnSpc>
              <a:buFont typeface="Arial" panose="020B0604020202020204" pitchFamily="34" charset="0"/>
              <a:buChar char="•"/>
            </a:pPr>
            <a:endParaRPr lang="hu-HU" sz="2000" dirty="0" smtClean="0">
              <a:solidFill>
                <a:srgbClr val="000000"/>
              </a:solidFill>
            </a:endParaRPr>
          </a:p>
          <a:p>
            <a:r>
              <a:rPr lang="hu-HU" sz="2400" b="1" dirty="0"/>
              <a:t> </a:t>
            </a:r>
            <a:endParaRPr lang="hu-HU" sz="2400" dirty="0"/>
          </a:p>
          <a:p>
            <a:pPr algn="just">
              <a:lnSpc>
                <a:spcPct val="90000"/>
              </a:lnSpc>
            </a:pPr>
            <a:endParaRPr lang="hu-HU" sz="2100" dirty="0">
              <a:solidFill>
                <a:srgbClr val="000000"/>
              </a:solidFill>
            </a:endParaRPr>
          </a:p>
        </p:txBody>
      </p:sp>
    </p:spTree>
    <p:extLst>
      <p:ext uri="{BB962C8B-B14F-4D97-AF65-F5344CB8AC3E}">
        <p14:creationId xmlns:p14="http://schemas.microsoft.com/office/powerpoint/2010/main" val="162814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4" name="Szövegdoboz 3"/>
          <p:cNvSpPr txBox="1"/>
          <p:nvPr/>
        </p:nvSpPr>
        <p:spPr>
          <a:xfrm>
            <a:off x="395536" y="1533913"/>
            <a:ext cx="8352928" cy="5324535"/>
          </a:xfrm>
          <a:prstGeom prst="rect">
            <a:avLst/>
          </a:prstGeom>
          <a:noFill/>
        </p:spPr>
        <p:txBody>
          <a:bodyPr wrap="square" rtlCol="0">
            <a:spAutoFit/>
          </a:bodyPr>
          <a:lstStyle/>
          <a:p>
            <a:pPr algn="just"/>
            <a:r>
              <a:rPr lang="hu-HU" sz="2000" b="1" dirty="0">
                <a:latin typeface="+mj-lt"/>
              </a:rPr>
              <a:t>Az Európai Unió </a:t>
            </a:r>
            <a:r>
              <a:rPr lang="hu-HU" sz="2000" b="1" dirty="0" smtClean="0">
                <a:latin typeface="+mj-lt"/>
              </a:rPr>
              <a:t>az </a:t>
            </a:r>
            <a:r>
              <a:rPr lang="hu-HU" sz="2000" b="1" dirty="0">
                <a:latin typeface="+mj-lt"/>
              </a:rPr>
              <a:t>emberi fogyasztásra szánt víz </a:t>
            </a:r>
            <a:r>
              <a:rPr lang="hu-HU" sz="2000" b="1" dirty="0" smtClean="0">
                <a:latin typeface="+mj-lt"/>
              </a:rPr>
              <a:t>minőségéről szóló 98/83/EK irányelve  </a:t>
            </a:r>
            <a:r>
              <a:rPr lang="hu-HU" sz="2000" dirty="0">
                <a:latin typeface="+mj-lt"/>
              </a:rPr>
              <a:t>a fertőzések elkerülése </a:t>
            </a:r>
            <a:r>
              <a:rPr lang="hu-HU" sz="2000" dirty="0" smtClean="0">
                <a:latin typeface="+mj-lt"/>
              </a:rPr>
              <a:t>érdekében az emberi fogyasztásra alkalmas </a:t>
            </a:r>
            <a:r>
              <a:rPr lang="hu-HU" sz="2000" b="1" dirty="0" smtClean="0">
                <a:latin typeface="+mj-lt"/>
              </a:rPr>
              <a:t>víz</a:t>
            </a:r>
            <a:r>
              <a:rPr lang="hu-HU" sz="2000" dirty="0" smtClean="0">
                <a:latin typeface="+mj-lt"/>
              </a:rPr>
              <a:t> (</a:t>
            </a:r>
            <a:r>
              <a:rPr lang="hu-HU" sz="2000" dirty="0">
                <a:latin typeface="+mj-lt"/>
              </a:rPr>
              <a:t>ivóvíz, főzéshez, vagy egyéb háztartási célokra használt víz) </a:t>
            </a:r>
            <a:r>
              <a:rPr lang="hu-HU" sz="2000" dirty="0" smtClean="0">
                <a:latin typeface="+mj-lt"/>
              </a:rPr>
              <a:t> </a:t>
            </a:r>
            <a:r>
              <a:rPr lang="hu-HU" sz="2000" b="1" dirty="0" smtClean="0">
                <a:latin typeface="+mj-lt"/>
              </a:rPr>
              <a:t>minőségét illetően </a:t>
            </a:r>
            <a:r>
              <a:rPr lang="hu-HU" sz="2000" b="1" dirty="0">
                <a:latin typeface="+mj-lt"/>
              </a:rPr>
              <a:t>minimum értékeket </a:t>
            </a:r>
            <a:r>
              <a:rPr lang="hu-HU" sz="2000" dirty="0">
                <a:latin typeface="+mj-lt"/>
              </a:rPr>
              <a:t>határoz </a:t>
            </a:r>
            <a:r>
              <a:rPr lang="hu-HU" sz="2000" dirty="0" smtClean="0">
                <a:latin typeface="+mj-lt"/>
              </a:rPr>
              <a:t>meg.</a:t>
            </a:r>
          </a:p>
          <a:p>
            <a:pPr algn="just"/>
            <a:endParaRPr lang="hu-HU" sz="2000" dirty="0" smtClean="0">
              <a:latin typeface="+mj-lt"/>
            </a:endParaRPr>
          </a:p>
          <a:p>
            <a:pPr algn="just"/>
            <a:r>
              <a:rPr lang="hu-HU" sz="2000" dirty="0">
                <a:latin typeface="+mj-lt"/>
              </a:rPr>
              <a:t>Az ivóvíz-irányelv </a:t>
            </a:r>
            <a:r>
              <a:rPr lang="hu-HU" sz="2000" b="1" dirty="0">
                <a:latin typeface="+mj-lt"/>
              </a:rPr>
              <a:t>az emberi fogyasztásra </a:t>
            </a:r>
            <a:r>
              <a:rPr lang="hu-HU" sz="2000" b="1" dirty="0" smtClean="0">
                <a:latin typeface="+mj-lt"/>
              </a:rPr>
              <a:t>alkalmas víz</a:t>
            </a:r>
            <a:r>
              <a:rPr lang="hu-HU" sz="2000" dirty="0" smtClean="0">
                <a:latin typeface="+mj-lt"/>
              </a:rPr>
              <a:t> </a:t>
            </a:r>
            <a:r>
              <a:rPr lang="hu-HU" sz="2000" dirty="0">
                <a:latin typeface="+mj-lt"/>
              </a:rPr>
              <a:t>alapvető minőségi előírásait </a:t>
            </a:r>
            <a:r>
              <a:rPr lang="hu-HU" sz="2000" dirty="0" smtClean="0">
                <a:latin typeface="+mj-lt"/>
              </a:rPr>
              <a:t>tartalmazza, a tagállamoknak pedig kötelességük az </a:t>
            </a:r>
            <a:r>
              <a:rPr lang="hu-HU" sz="2000" dirty="0">
                <a:latin typeface="+mj-lt"/>
              </a:rPr>
              <a:t>ivóvíz minőségének </a:t>
            </a:r>
            <a:r>
              <a:rPr lang="hu-HU" sz="2000" b="1" dirty="0">
                <a:latin typeface="+mj-lt"/>
              </a:rPr>
              <a:t>folyamatos ellenőrzésére</a:t>
            </a:r>
            <a:r>
              <a:rPr lang="hu-HU" sz="2000" dirty="0">
                <a:latin typeface="+mj-lt"/>
              </a:rPr>
              <a:t>. Ezen szabályozást az egyes tagállamok kiegészíthetik a saját területükre vonatkozó egyedi előírásokkal, amennyiben ez az előírások szigorítását eredményezi.</a:t>
            </a:r>
          </a:p>
          <a:p>
            <a:pPr algn="just"/>
            <a:endParaRPr lang="hu-HU" sz="2000" dirty="0" smtClean="0">
              <a:latin typeface="+mj-lt"/>
            </a:endParaRPr>
          </a:p>
          <a:p>
            <a:pPr algn="just"/>
            <a:r>
              <a:rPr lang="hu-HU" sz="2000" dirty="0" smtClean="0">
                <a:latin typeface="+mj-lt"/>
              </a:rPr>
              <a:t>A </a:t>
            </a:r>
            <a:r>
              <a:rPr lang="hu-HU" sz="2000" b="1" dirty="0" smtClean="0">
                <a:latin typeface="+mj-lt"/>
              </a:rPr>
              <a:t>„Right2Water</a:t>
            </a:r>
            <a:r>
              <a:rPr lang="hu-HU" sz="2000" b="1" dirty="0">
                <a:latin typeface="+mj-lt"/>
              </a:rPr>
              <a:t>” lakossági </a:t>
            </a:r>
            <a:r>
              <a:rPr lang="hu-HU" sz="2000" b="1" dirty="0" smtClean="0">
                <a:latin typeface="+mj-lt"/>
              </a:rPr>
              <a:t>kezdeményezés </a:t>
            </a:r>
            <a:r>
              <a:rPr lang="hu-HU" sz="2000" dirty="0" smtClean="0">
                <a:latin typeface="+mj-lt"/>
              </a:rPr>
              <a:t>(további információkért klikk: </a:t>
            </a:r>
            <a:r>
              <a:rPr lang="hu-HU" sz="2000" dirty="0" smtClean="0">
                <a:latin typeface="+mj-lt"/>
                <a:hlinkClick r:id="rId2"/>
              </a:rPr>
              <a:t>LINK</a:t>
            </a:r>
            <a:r>
              <a:rPr lang="hu-HU" sz="2000" dirty="0" smtClean="0">
                <a:latin typeface="+mj-lt"/>
              </a:rPr>
              <a:t>)</a:t>
            </a:r>
            <a:r>
              <a:rPr lang="hu-HU" sz="2000" dirty="0">
                <a:latin typeface="+mj-lt"/>
              </a:rPr>
              <a:t> egy kitűnő példája annak, mennyire elkötelezettek tudnak lenni az európaiak az ivóvíz minőségének javítása iránt. </a:t>
            </a:r>
            <a:endParaRPr lang="hu-HU" sz="2000" dirty="0" smtClean="0">
              <a:latin typeface="+mj-lt"/>
            </a:endParaRPr>
          </a:p>
          <a:p>
            <a:pPr algn="just"/>
            <a:r>
              <a:rPr lang="hu-HU" sz="2000" dirty="0" smtClean="0">
                <a:latin typeface="+mj-lt"/>
              </a:rPr>
              <a:t>2018</a:t>
            </a:r>
            <a:r>
              <a:rPr lang="hu-HU" sz="2000" dirty="0">
                <a:latin typeface="+mj-lt"/>
              </a:rPr>
              <a:t>. február 1-jén a Bizottság a „Right2Water” </a:t>
            </a:r>
            <a:r>
              <a:rPr lang="hu-HU" sz="2000" dirty="0" smtClean="0">
                <a:latin typeface="+mj-lt"/>
              </a:rPr>
              <a:t>kezdeményezésre </a:t>
            </a:r>
            <a:r>
              <a:rPr lang="hu-HU" sz="2000" dirty="0">
                <a:latin typeface="+mj-lt"/>
              </a:rPr>
              <a:t>adott válaszának részeként javaslatot tett közzé 20 éve készült irányelv megújítására. </a:t>
            </a:r>
            <a:endParaRPr lang="hu-HU" sz="2000" dirty="0" smtClean="0">
              <a:latin typeface="+mj-lt"/>
            </a:endParaRPr>
          </a:p>
          <a:p>
            <a:pPr algn="just"/>
            <a:endParaRPr lang="hu-HU" sz="2000" dirty="0" smtClean="0">
              <a:latin typeface="+mj-lt"/>
            </a:endParaRPr>
          </a:p>
        </p:txBody>
      </p:sp>
      <p:sp>
        <p:nvSpPr>
          <p:cNvPr id="5" name="Téglalap 4"/>
          <p:cNvSpPr/>
          <p:nvPr/>
        </p:nvSpPr>
        <p:spPr>
          <a:xfrm>
            <a:off x="2411760" y="404664"/>
            <a:ext cx="6510115" cy="707886"/>
          </a:xfrm>
          <a:prstGeom prst="rect">
            <a:avLst/>
          </a:prstGeom>
        </p:spPr>
        <p:txBody>
          <a:bodyPr wrap="none">
            <a:spAutoFit/>
          </a:bodyPr>
          <a:lstStyle/>
          <a:p>
            <a:r>
              <a:rPr lang="hu-HU" sz="4000" dirty="0">
                <a:latin typeface="+mj-lt"/>
              </a:rPr>
              <a:t>Vízvédelem és </a:t>
            </a:r>
            <a:r>
              <a:rPr lang="hu-HU" sz="4000" dirty="0" smtClean="0">
                <a:latin typeface="+mj-lt"/>
              </a:rPr>
              <a:t>vízgazdálkodás</a:t>
            </a:r>
            <a:endParaRPr lang="hu-HU" sz="4000" dirty="0">
              <a:latin typeface="+mj-lt"/>
            </a:endParaRPr>
          </a:p>
        </p:txBody>
      </p:sp>
    </p:spTree>
    <p:extLst>
      <p:ext uri="{BB962C8B-B14F-4D97-AF65-F5344CB8AC3E}">
        <p14:creationId xmlns:p14="http://schemas.microsoft.com/office/powerpoint/2010/main" val="1860787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5" name="Téglalap 4"/>
          <p:cNvSpPr/>
          <p:nvPr/>
        </p:nvSpPr>
        <p:spPr>
          <a:xfrm>
            <a:off x="2411760" y="404664"/>
            <a:ext cx="6510115" cy="707886"/>
          </a:xfrm>
          <a:prstGeom prst="rect">
            <a:avLst/>
          </a:prstGeom>
        </p:spPr>
        <p:txBody>
          <a:bodyPr wrap="none">
            <a:spAutoFit/>
          </a:bodyPr>
          <a:lstStyle/>
          <a:p>
            <a:r>
              <a:rPr lang="hu-HU" sz="4000" dirty="0">
                <a:latin typeface="+mj-lt"/>
              </a:rPr>
              <a:t>Vízvédelem és </a:t>
            </a:r>
            <a:r>
              <a:rPr lang="hu-HU" sz="4000" dirty="0" smtClean="0">
                <a:latin typeface="+mj-lt"/>
              </a:rPr>
              <a:t>vízgazdálkodás</a:t>
            </a:r>
            <a:endParaRPr lang="hu-HU" sz="4000" dirty="0">
              <a:latin typeface="+mj-lt"/>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625" t="13333" r="27031" b="24445"/>
          <a:stretch/>
        </p:blipFill>
        <p:spPr bwMode="auto">
          <a:xfrm>
            <a:off x="70461" y="1320342"/>
            <a:ext cx="4179971" cy="309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407" t="50000" r="27031" b="6667"/>
          <a:stretch/>
        </p:blipFill>
        <p:spPr bwMode="auto">
          <a:xfrm>
            <a:off x="4272508" y="4289888"/>
            <a:ext cx="4871492" cy="255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36807" y="4410486"/>
            <a:ext cx="2882071" cy="276999"/>
          </a:xfrm>
          <a:prstGeom prst="rect">
            <a:avLst/>
          </a:prstGeom>
          <a:noFill/>
        </p:spPr>
        <p:txBody>
          <a:bodyPr wrap="none" rtlCol="0">
            <a:spAutoFit/>
          </a:bodyPr>
          <a:lstStyle/>
          <a:p>
            <a:r>
              <a:rPr lang="hu-HU" sz="1200" dirty="0" smtClean="0"/>
              <a:t>Forrás: </a:t>
            </a:r>
            <a:r>
              <a:rPr lang="hu-HU" sz="1200" dirty="0"/>
              <a:t>https://</a:t>
            </a:r>
            <a:r>
              <a:rPr lang="hu-HU" sz="1200" dirty="0" smtClean="0"/>
              <a:t>www.europarl.europa.eu/</a:t>
            </a:r>
            <a:endParaRPr lang="hu-HU" sz="1200" dirty="0"/>
          </a:p>
        </p:txBody>
      </p:sp>
    </p:spTree>
    <p:extLst>
      <p:ext uri="{BB962C8B-B14F-4D97-AF65-F5344CB8AC3E}">
        <p14:creationId xmlns:p14="http://schemas.microsoft.com/office/powerpoint/2010/main" val="1757619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5" name="Téglalap 4"/>
          <p:cNvSpPr/>
          <p:nvPr/>
        </p:nvSpPr>
        <p:spPr>
          <a:xfrm>
            <a:off x="2411760" y="404664"/>
            <a:ext cx="6510115" cy="707886"/>
          </a:xfrm>
          <a:prstGeom prst="rect">
            <a:avLst/>
          </a:prstGeom>
        </p:spPr>
        <p:txBody>
          <a:bodyPr wrap="none">
            <a:spAutoFit/>
          </a:bodyPr>
          <a:lstStyle/>
          <a:p>
            <a:r>
              <a:rPr lang="hu-HU" sz="4000" dirty="0">
                <a:latin typeface="+mj-lt"/>
              </a:rPr>
              <a:t>Vízvédelem és </a:t>
            </a:r>
            <a:r>
              <a:rPr lang="hu-HU" sz="4000" dirty="0" smtClean="0">
                <a:latin typeface="+mj-lt"/>
              </a:rPr>
              <a:t>vízgazdálkodás</a:t>
            </a:r>
            <a:endParaRPr lang="hu-HU" sz="4000" dirty="0">
              <a:latin typeface="+mj-lt"/>
            </a:endParaRPr>
          </a:p>
        </p:txBody>
      </p:sp>
      <p:sp>
        <p:nvSpPr>
          <p:cNvPr id="6" name="Szövegdoboz 5"/>
          <p:cNvSpPr txBox="1"/>
          <p:nvPr/>
        </p:nvSpPr>
        <p:spPr>
          <a:xfrm>
            <a:off x="1504653" y="6618718"/>
            <a:ext cx="2649700" cy="276999"/>
          </a:xfrm>
          <a:prstGeom prst="rect">
            <a:avLst/>
          </a:prstGeom>
          <a:noFill/>
        </p:spPr>
        <p:txBody>
          <a:bodyPr wrap="none" rtlCol="0">
            <a:spAutoFit/>
          </a:bodyPr>
          <a:lstStyle/>
          <a:p>
            <a:r>
              <a:rPr lang="hu-HU" sz="1200" dirty="0" smtClean="0">
                <a:latin typeface="+mj-lt"/>
              </a:rPr>
              <a:t>Forrás: </a:t>
            </a:r>
            <a:r>
              <a:rPr lang="hu-HU" sz="1200" dirty="0">
                <a:latin typeface="+mj-lt"/>
              </a:rPr>
              <a:t>https://</a:t>
            </a:r>
            <a:r>
              <a:rPr lang="hu-HU" sz="1200" dirty="0" smtClean="0">
                <a:latin typeface="+mj-lt"/>
              </a:rPr>
              <a:t>www.europarl.europa.eu/</a:t>
            </a:r>
            <a:endParaRPr lang="hu-HU" sz="1200" dirty="0">
              <a:latin typeface="+mj-l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25" t="16222" r="23906" b="7223"/>
          <a:stretch/>
        </p:blipFill>
        <p:spPr bwMode="auto">
          <a:xfrm>
            <a:off x="1468785" y="1340768"/>
            <a:ext cx="6457950" cy="525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984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84784"/>
            <a:ext cx="8892480" cy="338554"/>
          </a:xfrm>
          <a:prstGeom prst="rect">
            <a:avLst/>
          </a:prstGeom>
        </p:spPr>
        <p:txBody>
          <a:bodyPr wrap="square">
            <a:spAutoFit/>
          </a:bodyPr>
          <a:lstStyle/>
          <a:p>
            <a:pPr lvl="0"/>
            <a:r>
              <a:rPr lang="hu-HU" sz="1600" dirty="0"/>
              <a:t> </a:t>
            </a:r>
          </a:p>
        </p:txBody>
      </p:sp>
      <p:sp>
        <p:nvSpPr>
          <p:cNvPr id="4" name="Szövegdoboz 3"/>
          <p:cNvSpPr txBox="1"/>
          <p:nvPr/>
        </p:nvSpPr>
        <p:spPr>
          <a:xfrm>
            <a:off x="467544" y="1662247"/>
            <a:ext cx="8424936" cy="5016758"/>
          </a:xfrm>
          <a:prstGeom prst="rect">
            <a:avLst/>
          </a:prstGeom>
          <a:noFill/>
        </p:spPr>
        <p:txBody>
          <a:bodyPr wrap="square" rtlCol="0">
            <a:spAutoFit/>
          </a:bodyPr>
          <a:lstStyle/>
          <a:p>
            <a:pPr algn="just"/>
            <a:r>
              <a:rPr lang="hu-HU" sz="2000" b="1" dirty="0" smtClean="0">
                <a:latin typeface="+mj-lt"/>
              </a:rPr>
              <a:t>A </a:t>
            </a:r>
            <a:r>
              <a:rPr lang="hu-HU" sz="2000" b="1" dirty="0">
                <a:latin typeface="+mj-lt"/>
              </a:rPr>
              <a:t>fürdővizek minőségéről </a:t>
            </a:r>
            <a:r>
              <a:rPr lang="hu-HU" sz="2000" b="1" dirty="0" smtClean="0">
                <a:latin typeface="+mj-lt"/>
              </a:rPr>
              <a:t> szóló 2006/7/EK</a:t>
            </a:r>
            <a:r>
              <a:rPr lang="hu-HU" sz="2000" b="1" dirty="0">
                <a:latin typeface="+mj-lt"/>
              </a:rPr>
              <a:t> </a:t>
            </a:r>
            <a:r>
              <a:rPr lang="hu-HU" sz="2000" b="1" dirty="0" smtClean="0">
                <a:latin typeface="+mj-lt"/>
              </a:rPr>
              <a:t>irányelv  </a:t>
            </a:r>
            <a:r>
              <a:rPr lang="hu-HU" sz="2000" b="1" dirty="0">
                <a:latin typeface="+mj-lt"/>
              </a:rPr>
              <a:t>szabályozza a fürdővizek minőségének </a:t>
            </a:r>
            <a:r>
              <a:rPr lang="hu-HU" sz="2000" dirty="0">
                <a:latin typeface="+mj-lt"/>
              </a:rPr>
              <a:t>rendszeres ellenőrzését. Ennek célja a fürdővizek rendszeres ellenőrzése és osztályozása, valamint a </a:t>
            </a:r>
            <a:r>
              <a:rPr lang="hu-HU" sz="2000" b="1" dirty="0">
                <a:latin typeface="+mj-lt"/>
              </a:rPr>
              <a:t>lakosság </a:t>
            </a:r>
            <a:r>
              <a:rPr lang="hu-HU" sz="2000" b="1" dirty="0" smtClean="0">
                <a:latin typeface="+mj-lt"/>
              </a:rPr>
              <a:t>ez irányú </a:t>
            </a:r>
            <a:r>
              <a:rPr lang="hu-HU" sz="2000" b="1" dirty="0">
                <a:latin typeface="+mj-lt"/>
              </a:rPr>
              <a:t>tájékoztatása</a:t>
            </a:r>
            <a:r>
              <a:rPr lang="hu-HU" sz="2000" dirty="0">
                <a:latin typeface="+mj-lt"/>
              </a:rPr>
              <a:t>. Fürdési szezonban a tagállamok számára </a:t>
            </a:r>
            <a:r>
              <a:rPr lang="hu-HU" sz="2000" b="1" dirty="0">
                <a:latin typeface="+mj-lt"/>
              </a:rPr>
              <a:t>havonta egyszer mintát kell venniük </a:t>
            </a:r>
            <a:r>
              <a:rPr lang="hu-HU" sz="2000" dirty="0">
                <a:latin typeface="+mj-lt"/>
              </a:rPr>
              <a:t>a fürdőhelyek vizéből, ami legalább két konkrét baktérium vízben található koncentrációját méri. A mérések eredményéről a „fürdővíz profilok” révén kell tájékoztatniuk a </a:t>
            </a:r>
            <a:r>
              <a:rPr lang="hu-HU" sz="2000" dirty="0" smtClean="0">
                <a:latin typeface="+mj-lt"/>
              </a:rPr>
              <a:t>lakosságot.</a:t>
            </a:r>
          </a:p>
          <a:p>
            <a:pPr algn="just"/>
            <a:endParaRPr lang="hu-HU" sz="2000" dirty="0">
              <a:latin typeface="+mj-lt"/>
            </a:endParaRPr>
          </a:p>
          <a:p>
            <a:pPr algn="just"/>
            <a:r>
              <a:rPr lang="hu-HU" sz="2000" b="1" dirty="0">
                <a:latin typeface="+mj-lt"/>
              </a:rPr>
              <a:t>A települési szennyvíz kezeléséről </a:t>
            </a:r>
            <a:r>
              <a:rPr lang="hu-HU" sz="2000" b="1" dirty="0" smtClean="0">
                <a:latin typeface="+mj-lt"/>
              </a:rPr>
              <a:t>szóló 91/271/EGK irányelv</a:t>
            </a:r>
            <a:r>
              <a:rPr lang="hu-HU" sz="2000" dirty="0">
                <a:latin typeface="+mj-lt"/>
              </a:rPr>
              <a:t> a települési szennyvíz-kibocsátás és az ipari kibocsátások kedvezőtlen hatásaitól hivatott megóvni a környezetet. Az irányelv szabályozza a települési </a:t>
            </a:r>
            <a:r>
              <a:rPr lang="hu-HU" sz="2000" b="1" dirty="0">
                <a:latin typeface="+mj-lt"/>
              </a:rPr>
              <a:t>szennyvíz kibocsátását, összegyűjtését és </a:t>
            </a:r>
            <a:r>
              <a:rPr lang="hu-HU" sz="2000" b="1" dirty="0" smtClean="0">
                <a:latin typeface="+mj-lt"/>
              </a:rPr>
              <a:t>kezelését</a:t>
            </a:r>
            <a:r>
              <a:rPr lang="hu-HU" sz="2000" dirty="0" smtClean="0">
                <a:latin typeface="+mj-lt"/>
              </a:rPr>
              <a:t>, továbbá előírja </a:t>
            </a:r>
            <a:r>
              <a:rPr lang="hu-HU" sz="2000" dirty="0">
                <a:latin typeface="+mj-lt"/>
              </a:rPr>
              <a:t>a szennyvíziszap ártalmatlanításának ellenőrzését, valamint a tengerbe juttatásának fokozatos megszüntetését.</a:t>
            </a:r>
          </a:p>
          <a:p>
            <a:pPr algn="just"/>
            <a:r>
              <a:rPr lang="hu-HU" sz="2000" dirty="0">
                <a:latin typeface="+mj-lt"/>
              </a:rPr>
              <a:t>Jelenleg kidolgozás alatt állnak olyan új szabályozások, amelyek a kezelt szennyvíz mezőgazdasági célú felhasználása révén </a:t>
            </a:r>
            <a:r>
              <a:rPr lang="hu-HU" sz="2000" dirty="0" smtClean="0">
                <a:latin typeface="+mj-lt"/>
              </a:rPr>
              <a:t>csökkenthetik.</a:t>
            </a:r>
            <a:endParaRPr lang="hu-HU" sz="2000" dirty="0">
              <a:latin typeface="+mj-lt"/>
            </a:endParaRPr>
          </a:p>
        </p:txBody>
      </p:sp>
      <p:sp>
        <p:nvSpPr>
          <p:cNvPr id="5" name="Téglalap 4"/>
          <p:cNvSpPr/>
          <p:nvPr/>
        </p:nvSpPr>
        <p:spPr>
          <a:xfrm>
            <a:off x="2411760" y="404664"/>
            <a:ext cx="6510115" cy="707886"/>
          </a:xfrm>
          <a:prstGeom prst="rect">
            <a:avLst/>
          </a:prstGeom>
        </p:spPr>
        <p:txBody>
          <a:bodyPr wrap="none">
            <a:spAutoFit/>
          </a:bodyPr>
          <a:lstStyle/>
          <a:p>
            <a:r>
              <a:rPr lang="hu-HU" sz="4000" dirty="0">
                <a:latin typeface="+mj-lt"/>
              </a:rPr>
              <a:t>Vízvédelem és </a:t>
            </a:r>
            <a:r>
              <a:rPr lang="hu-HU" sz="4000" dirty="0" smtClean="0">
                <a:latin typeface="+mj-lt"/>
              </a:rPr>
              <a:t>vízgazdálkodás</a:t>
            </a:r>
            <a:endParaRPr lang="hu-HU" sz="4000" dirty="0">
              <a:latin typeface="+mj-lt"/>
            </a:endParaRPr>
          </a:p>
        </p:txBody>
      </p:sp>
    </p:spTree>
    <p:extLst>
      <p:ext uri="{BB962C8B-B14F-4D97-AF65-F5344CB8AC3E}">
        <p14:creationId xmlns:p14="http://schemas.microsoft.com/office/powerpoint/2010/main" val="1879375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23528" y="1340768"/>
            <a:ext cx="8604956" cy="2739211"/>
          </a:xfrm>
          <a:prstGeom prst="rect">
            <a:avLst/>
          </a:prstGeom>
          <a:noFill/>
        </p:spPr>
        <p:txBody>
          <a:bodyPr wrap="square" rtlCol="0">
            <a:spAutoFit/>
          </a:bodyPr>
          <a:lstStyle/>
          <a:p>
            <a:pPr algn="just"/>
            <a:r>
              <a:rPr lang="hu-HU" sz="1900" b="1" dirty="0" smtClean="0">
                <a:latin typeface="+mj-lt"/>
              </a:rPr>
              <a:t>A </a:t>
            </a:r>
            <a:r>
              <a:rPr lang="hu-HU" sz="1900" b="1" dirty="0">
                <a:latin typeface="+mj-lt"/>
              </a:rPr>
              <a:t>tengervizek szennyezésének megelőzésére </a:t>
            </a:r>
            <a:r>
              <a:rPr lang="hu-HU" sz="1900" dirty="0">
                <a:latin typeface="+mj-lt"/>
              </a:rPr>
              <a:t>az EU </a:t>
            </a:r>
            <a:r>
              <a:rPr lang="hu-HU" sz="1900" dirty="0" smtClean="0">
                <a:latin typeface="+mj-lt"/>
              </a:rPr>
              <a:t>létrehozta </a:t>
            </a:r>
            <a:r>
              <a:rPr lang="hu-HU" sz="1900" dirty="0">
                <a:latin typeface="+mj-lt"/>
              </a:rPr>
              <a:t>az</a:t>
            </a:r>
            <a:br>
              <a:rPr lang="hu-HU" sz="1900" dirty="0">
                <a:latin typeface="+mj-lt"/>
              </a:rPr>
            </a:br>
            <a:r>
              <a:rPr lang="hu-HU" sz="1900" dirty="0">
                <a:latin typeface="+mj-lt"/>
              </a:rPr>
              <a:t>Európai Tengerbiztonsági Ügynökséget (EMSA), amelynek létrejöttét az</a:t>
            </a:r>
            <a:br>
              <a:rPr lang="hu-HU" sz="1900" dirty="0">
                <a:latin typeface="+mj-lt"/>
              </a:rPr>
            </a:br>
            <a:r>
              <a:rPr lang="hu-HU" sz="1900" b="1" dirty="0">
                <a:latin typeface="+mj-lt"/>
              </a:rPr>
              <a:t>Erika tankhajó 1999-es katasztrófája indokolta</a:t>
            </a:r>
            <a:r>
              <a:rPr lang="hu-HU" sz="1900" dirty="0">
                <a:latin typeface="+mj-lt"/>
              </a:rPr>
              <a:t>.</a:t>
            </a:r>
            <a:br>
              <a:rPr lang="hu-HU" sz="1900" dirty="0">
                <a:latin typeface="+mj-lt"/>
              </a:rPr>
            </a:br>
            <a:r>
              <a:rPr lang="hu-HU" sz="1900" dirty="0" smtClean="0">
                <a:latin typeface="+mj-lt"/>
              </a:rPr>
              <a:t>Az </a:t>
            </a:r>
            <a:r>
              <a:rPr lang="hu-HU" sz="1900" dirty="0">
                <a:latin typeface="+mj-lt"/>
              </a:rPr>
              <a:t>EMSA feladata a tengeri biztonság megerősítése és a</a:t>
            </a:r>
            <a:br>
              <a:rPr lang="hu-HU" sz="1900" dirty="0">
                <a:latin typeface="+mj-lt"/>
              </a:rPr>
            </a:br>
            <a:r>
              <a:rPr lang="hu-HU" sz="1900" dirty="0">
                <a:latin typeface="+mj-lt"/>
              </a:rPr>
              <a:t>tengerszennyezése elleni fellépés</a:t>
            </a:r>
            <a:r>
              <a:rPr lang="hu-HU" sz="1900" dirty="0" smtClean="0">
                <a:latin typeface="+mj-lt"/>
              </a:rPr>
              <a:t>.</a:t>
            </a:r>
          </a:p>
          <a:p>
            <a:pPr algn="just"/>
            <a:r>
              <a:rPr lang="hu-HU" sz="1900" dirty="0" smtClean="0">
                <a:latin typeface="+mj-lt"/>
              </a:rPr>
              <a:t>Feladatai </a:t>
            </a:r>
            <a:r>
              <a:rPr lang="hu-HU" sz="1900" dirty="0">
                <a:latin typeface="+mj-lt"/>
              </a:rPr>
              <a:t>közé tartozik többek között a hajókról történő</a:t>
            </a:r>
            <a:br>
              <a:rPr lang="hu-HU" sz="1900" dirty="0">
                <a:latin typeface="+mj-lt"/>
              </a:rPr>
            </a:br>
            <a:r>
              <a:rPr lang="hu-HU" sz="1900" dirty="0">
                <a:latin typeface="+mj-lt"/>
              </a:rPr>
              <a:t>tengerszennyezés megelőzése és elhárítása, és az olaj-és gázipari</a:t>
            </a:r>
            <a:br>
              <a:rPr lang="hu-HU" sz="1900" dirty="0">
                <a:latin typeface="+mj-lt"/>
              </a:rPr>
            </a:br>
            <a:r>
              <a:rPr lang="hu-HU" sz="1900" dirty="0">
                <a:latin typeface="+mj-lt"/>
              </a:rPr>
              <a:t>létesítmények tengerszennyezésének elhárítása</a:t>
            </a:r>
            <a:r>
              <a:rPr lang="hu-HU" sz="1900" dirty="0" smtClean="0">
                <a:latin typeface="+mj-lt"/>
              </a:rPr>
              <a:t>.</a:t>
            </a:r>
          </a:p>
          <a:p>
            <a:pPr algn="just"/>
            <a:endParaRPr lang="hu-HU" sz="2000" dirty="0" smtClean="0">
              <a:latin typeface="+mj-lt"/>
            </a:endParaRPr>
          </a:p>
        </p:txBody>
      </p:sp>
      <p:sp>
        <p:nvSpPr>
          <p:cNvPr id="5" name="Téglalap 4"/>
          <p:cNvSpPr/>
          <p:nvPr/>
        </p:nvSpPr>
        <p:spPr>
          <a:xfrm>
            <a:off x="2411760" y="317392"/>
            <a:ext cx="6510115" cy="707886"/>
          </a:xfrm>
          <a:prstGeom prst="rect">
            <a:avLst/>
          </a:prstGeom>
        </p:spPr>
        <p:txBody>
          <a:bodyPr wrap="none">
            <a:spAutoFit/>
          </a:bodyPr>
          <a:lstStyle/>
          <a:p>
            <a:r>
              <a:rPr lang="hu-HU" sz="4000" dirty="0">
                <a:latin typeface="+mj-lt"/>
              </a:rPr>
              <a:t>Vízvédelem és </a:t>
            </a:r>
            <a:r>
              <a:rPr lang="hu-HU" sz="4000" dirty="0" smtClean="0">
                <a:latin typeface="+mj-lt"/>
              </a:rPr>
              <a:t>vízgazdálkodás</a:t>
            </a:r>
            <a:endParaRPr lang="hu-HU" sz="4000" dirty="0">
              <a:latin typeface="+mj-lt"/>
            </a:endParaRPr>
          </a:p>
        </p:txBody>
      </p:sp>
      <p:sp>
        <p:nvSpPr>
          <p:cNvPr id="6" name="Szövegdoboz 5"/>
          <p:cNvSpPr txBox="1"/>
          <p:nvPr/>
        </p:nvSpPr>
        <p:spPr>
          <a:xfrm>
            <a:off x="323528" y="3788300"/>
            <a:ext cx="3852428" cy="2862322"/>
          </a:xfrm>
          <a:prstGeom prst="rect">
            <a:avLst/>
          </a:prstGeom>
          <a:noFill/>
        </p:spPr>
        <p:txBody>
          <a:bodyPr wrap="square" rtlCol="0">
            <a:spAutoFit/>
          </a:bodyPr>
          <a:lstStyle/>
          <a:p>
            <a:pPr algn="just"/>
            <a:r>
              <a:rPr lang="hu-HU" sz="1500" dirty="0" smtClean="0">
                <a:latin typeface="+mj-lt"/>
              </a:rPr>
              <a:t>Az </a:t>
            </a:r>
            <a:r>
              <a:rPr lang="hu-HU" sz="1500" dirty="0">
                <a:latin typeface="+mj-lt"/>
              </a:rPr>
              <a:t>Erika </a:t>
            </a:r>
            <a:r>
              <a:rPr lang="hu-HU" sz="1500" dirty="0" smtClean="0">
                <a:latin typeface="+mj-lt"/>
              </a:rPr>
              <a:t>nevű olajszállító </a:t>
            </a:r>
            <a:r>
              <a:rPr lang="hu-HU" sz="1500" dirty="0">
                <a:latin typeface="+mj-lt"/>
              </a:rPr>
              <a:t>tartályhajó 1999. december 12-én süllyedt el a francia partoktól nem messze, jelentős szennyezést okozva mind a tengeren, mind a partvidéken. </a:t>
            </a:r>
            <a:r>
              <a:rPr lang="hu-HU" sz="1500" dirty="0" smtClean="0">
                <a:latin typeface="+mj-lt"/>
              </a:rPr>
              <a:t>A </a:t>
            </a:r>
            <a:r>
              <a:rPr lang="hu-HU" sz="1500" dirty="0">
                <a:latin typeface="+mj-lt"/>
              </a:rPr>
              <a:t>szakértők arra a következtetésre jutottak, hogy az egyfalú hajótörzs nem jelentett elegendő védelmet, az ellenőrzési módszerek nem voltak megfelelőek, valamint megállapították, hogy további lépésekre van szükség az olcsó lobogók ügyében. Válaszként az Európai Bizottság két jogszabálycsomagot léptetett életbe, az Erika </a:t>
            </a:r>
            <a:r>
              <a:rPr lang="hu-HU" sz="1500" dirty="0" err="1">
                <a:latin typeface="+mj-lt"/>
              </a:rPr>
              <a:t>I-et</a:t>
            </a:r>
            <a:r>
              <a:rPr lang="hu-HU" sz="1500" dirty="0">
                <a:latin typeface="+mj-lt"/>
              </a:rPr>
              <a:t> és az Erika </a:t>
            </a:r>
            <a:r>
              <a:rPr lang="hu-HU" sz="1500" dirty="0" err="1">
                <a:latin typeface="+mj-lt"/>
              </a:rPr>
              <a:t>II-t</a:t>
            </a:r>
            <a:r>
              <a:rPr lang="hu-HU" sz="1500" dirty="0" smtClean="0">
                <a:latin typeface="+mj-lt"/>
              </a:rPr>
              <a:t>.</a:t>
            </a:r>
            <a:endParaRPr lang="hu-HU" sz="1500" dirty="0">
              <a:latin typeface="+mj-lt"/>
            </a:endParaRPr>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419" y="3927787"/>
            <a:ext cx="4484061" cy="2515449"/>
          </a:xfrm>
          <a:prstGeom prst="rect">
            <a:avLst/>
          </a:prstGeom>
        </p:spPr>
      </p:pic>
      <p:sp>
        <p:nvSpPr>
          <p:cNvPr id="8" name="Szövegdoboz 7"/>
          <p:cNvSpPr txBox="1"/>
          <p:nvPr/>
        </p:nvSpPr>
        <p:spPr>
          <a:xfrm>
            <a:off x="4477095" y="6542901"/>
            <a:ext cx="2048574" cy="276999"/>
          </a:xfrm>
          <a:prstGeom prst="rect">
            <a:avLst/>
          </a:prstGeom>
          <a:noFill/>
        </p:spPr>
        <p:txBody>
          <a:bodyPr wrap="none" rtlCol="0">
            <a:spAutoFit/>
          </a:bodyPr>
          <a:lstStyle/>
          <a:p>
            <a:r>
              <a:rPr lang="hu-HU" sz="1200" dirty="0" smtClean="0">
                <a:latin typeface="+mj-lt"/>
              </a:rPr>
              <a:t>Forrás: </a:t>
            </a:r>
            <a:r>
              <a:rPr lang="hu-HU" sz="1200" dirty="0">
                <a:latin typeface="+mj-lt"/>
              </a:rPr>
              <a:t>https://</a:t>
            </a:r>
            <a:r>
              <a:rPr lang="hu-HU" sz="1200" dirty="0" smtClean="0">
                <a:latin typeface="+mj-lt"/>
              </a:rPr>
              <a:t>www.bbc.co.uk</a:t>
            </a:r>
            <a:endParaRPr lang="hu-HU" sz="1200" dirty="0">
              <a:latin typeface="+mj-lt"/>
            </a:endParaRPr>
          </a:p>
        </p:txBody>
      </p:sp>
    </p:spTree>
    <p:extLst>
      <p:ext uri="{BB962C8B-B14F-4D97-AF65-F5344CB8AC3E}">
        <p14:creationId xmlns:p14="http://schemas.microsoft.com/office/powerpoint/2010/main" val="312854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67744" y="332656"/>
            <a:ext cx="6167073" cy="769441"/>
          </a:xfrm>
          <a:prstGeom prst="rect">
            <a:avLst/>
          </a:prstGeom>
        </p:spPr>
        <p:txBody>
          <a:bodyPr wrap="none">
            <a:spAutoFit/>
          </a:bodyPr>
          <a:lstStyle/>
          <a:p>
            <a:r>
              <a:rPr lang="hu-HU" sz="4400" b="1" dirty="0">
                <a:latin typeface="+mj-lt"/>
              </a:rPr>
              <a:t>Levegő- és zajszennyezés</a:t>
            </a:r>
          </a:p>
        </p:txBody>
      </p:sp>
      <p:sp>
        <p:nvSpPr>
          <p:cNvPr id="3" name="Téglalap 2"/>
          <p:cNvSpPr/>
          <p:nvPr/>
        </p:nvSpPr>
        <p:spPr>
          <a:xfrm>
            <a:off x="467544" y="1357434"/>
            <a:ext cx="8496944" cy="3293209"/>
          </a:xfrm>
          <a:prstGeom prst="rect">
            <a:avLst/>
          </a:prstGeom>
        </p:spPr>
        <p:txBody>
          <a:bodyPr wrap="square">
            <a:spAutoFit/>
          </a:bodyPr>
          <a:lstStyle/>
          <a:p>
            <a:pPr algn="just">
              <a:spcAft>
                <a:spcPts val="600"/>
              </a:spcAft>
            </a:pPr>
            <a:r>
              <a:rPr lang="hu-HU" b="1" dirty="0">
                <a:latin typeface="+mj-lt"/>
              </a:rPr>
              <a:t>A </a:t>
            </a:r>
            <a:r>
              <a:rPr lang="hu-HU" b="1" dirty="0" smtClean="0">
                <a:latin typeface="+mj-lt"/>
              </a:rPr>
              <a:t>levegőszennyezés, a zaj- és rezgés terhelés </a:t>
            </a:r>
            <a:r>
              <a:rPr lang="hu-HU" dirty="0" smtClean="0">
                <a:latin typeface="+mj-lt"/>
              </a:rPr>
              <a:t>káros </a:t>
            </a:r>
            <a:r>
              <a:rPr lang="hu-HU" dirty="0">
                <a:latin typeface="+mj-lt"/>
              </a:rPr>
              <a:t>hatással </a:t>
            </a:r>
            <a:r>
              <a:rPr lang="hu-HU" dirty="0" smtClean="0">
                <a:latin typeface="+mj-lt"/>
              </a:rPr>
              <a:t>vannak az </a:t>
            </a:r>
            <a:r>
              <a:rPr lang="hu-HU" dirty="0">
                <a:latin typeface="+mj-lt"/>
              </a:rPr>
              <a:t>egészségünkre és </a:t>
            </a:r>
            <a:r>
              <a:rPr lang="hu-HU" dirty="0" smtClean="0">
                <a:latin typeface="+mj-lt"/>
              </a:rPr>
              <a:t>a környezetünkre</a:t>
            </a:r>
            <a:r>
              <a:rPr lang="hu-HU" dirty="0">
                <a:latin typeface="+mj-lt"/>
              </a:rPr>
              <a:t>. A levegőszennyezés </a:t>
            </a:r>
            <a:r>
              <a:rPr lang="hu-HU" dirty="0" smtClean="0">
                <a:latin typeface="+mj-lt"/>
              </a:rPr>
              <a:t>az </a:t>
            </a:r>
            <a:r>
              <a:rPr lang="hu-HU" dirty="0">
                <a:latin typeface="+mj-lt"/>
              </a:rPr>
              <a:t>iparból, a közlekedésből, az energiatermelésből és a mezőgazdaságból </a:t>
            </a:r>
            <a:r>
              <a:rPr lang="hu-HU" dirty="0" smtClean="0">
                <a:latin typeface="+mj-lt"/>
              </a:rPr>
              <a:t>és a lakossági tevékenységekből származik</a:t>
            </a:r>
            <a:r>
              <a:rPr lang="hu-HU" dirty="0">
                <a:latin typeface="+mj-lt"/>
              </a:rPr>
              <a:t>. </a:t>
            </a:r>
            <a:endParaRPr lang="hu-HU" dirty="0" smtClean="0">
              <a:latin typeface="+mj-lt"/>
            </a:endParaRPr>
          </a:p>
          <a:p>
            <a:pPr algn="just">
              <a:spcAft>
                <a:spcPts val="600"/>
              </a:spcAft>
            </a:pPr>
            <a:r>
              <a:rPr lang="hu-HU" b="1" dirty="0" smtClean="0">
                <a:latin typeface="+mj-lt"/>
              </a:rPr>
              <a:t>A </a:t>
            </a:r>
            <a:r>
              <a:rPr lang="hu-HU" b="1" dirty="0">
                <a:latin typeface="+mj-lt"/>
              </a:rPr>
              <a:t>levegőszennyezés </a:t>
            </a:r>
            <a:r>
              <a:rPr lang="hu-HU" dirty="0">
                <a:latin typeface="+mj-lt"/>
              </a:rPr>
              <a:t>vezető szerepet foglal el az </a:t>
            </a:r>
            <a:r>
              <a:rPr lang="hu-HU" b="1" dirty="0">
                <a:latin typeface="+mj-lt"/>
              </a:rPr>
              <a:t>idő előtti elhalálozást </a:t>
            </a:r>
            <a:r>
              <a:rPr lang="hu-HU" dirty="0">
                <a:latin typeface="+mj-lt"/>
              </a:rPr>
              <a:t>okozó környezeti tényezők </a:t>
            </a:r>
            <a:r>
              <a:rPr lang="hu-HU" dirty="0" smtClean="0">
                <a:latin typeface="+mj-lt"/>
              </a:rPr>
              <a:t>között, ugyanis </a:t>
            </a:r>
            <a:r>
              <a:rPr lang="hu-HU" b="1" dirty="0" smtClean="0">
                <a:latin typeface="+mj-lt"/>
              </a:rPr>
              <a:t>szív- </a:t>
            </a:r>
            <a:r>
              <a:rPr lang="hu-HU" b="1" dirty="0">
                <a:latin typeface="+mj-lt"/>
              </a:rPr>
              <a:t>és érrendszeri, illetve légzőszervi problémákat, valamint rákos megbetegedéseket </a:t>
            </a:r>
            <a:r>
              <a:rPr lang="hu-HU" b="1" dirty="0" smtClean="0">
                <a:latin typeface="+mj-lt"/>
              </a:rPr>
              <a:t>okoz</a:t>
            </a:r>
            <a:r>
              <a:rPr lang="hu-HU" dirty="0" smtClean="0">
                <a:latin typeface="+mj-lt"/>
              </a:rPr>
              <a:t>. </a:t>
            </a:r>
          </a:p>
          <a:p>
            <a:pPr algn="just">
              <a:spcAft>
                <a:spcPts val="600"/>
              </a:spcAft>
            </a:pPr>
            <a:r>
              <a:rPr lang="hu-HU" b="1" dirty="0">
                <a:latin typeface="+mj-lt"/>
              </a:rPr>
              <a:t>A finomrészecske </a:t>
            </a:r>
            <a:r>
              <a:rPr lang="hu-HU" dirty="0">
                <a:latin typeface="+mj-lt"/>
              </a:rPr>
              <a:t>(PM</a:t>
            </a:r>
            <a:r>
              <a:rPr lang="hu-HU" baseline="-25000" dirty="0">
                <a:latin typeface="+mj-lt"/>
              </a:rPr>
              <a:t>10</a:t>
            </a:r>
            <a:r>
              <a:rPr lang="hu-HU" dirty="0">
                <a:latin typeface="+mj-lt"/>
              </a:rPr>
              <a:t>, PM</a:t>
            </a:r>
            <a:r>
              <a:rPr lang="hu-HU" baseline="-25000" dirty="0">
                <a:latin typeface="+mj-lt"/>
              </a:rPr>
              <a:t>2,5</a:t>
            </a:r>
            <a:r>
              <a:rPr lang="hu-HU" dirty="0">
                <a:latin typeface="+mj-lt"/>
              </a:rPr>
              <a:t>) olyan légszennyező, amelynél nincs olyan meghatározható küszöbérték, amely alatt ne jelentene kockázatot. </a:t>
            </a:r>
            <a:r>
              <a:rPr lang="hu-HU" b="1" dirty="0">
                <a:latin typeface="+mj-lt"/>
              </a:rPr>
              <a:t>Más légszennyező </a:t>
            </a:r>
            <a:r>
              <a:rPr lang="hu-HU" b="1" dirty="0" smtClean="0">
                <a:latin typeface="+mj-lt"/>
              </a:rPr>
              <a:t>anyagok </a:t>
            </a:r>
            <a:r>
              <a:rPr lang="hu-HU" dirty="0" smtClean="0">
                <a:latin typeface="+mj-lt"/>
              </a:rPr>
              <a:t>(például </a:t>
            </a:r>
            <a:r>
              <a:rPr lang="hu-HU" dirty="0">
                <a:latin typeface="+mj-lt"/>
              </a:rPr>
              <a:t>a nehézfémek, aromás </a:t>
            </a:r>
            <a:r>
              <a:rPr lang="hu-HU" dirty="0" smtClean="0">
                <a:latin typeface="+mj-lt"/>
              </a:rPr>
              <a:t>szén-hidrogének) rákkeltő hatásúak. A </a:t>
            </a:r>
            <a:r>
              <a:rPr lang="hu-HU" dirty="0">
                <a:latin typeface="+mj-lt"/>
              </a:rPr>
              <a:t>levegőszennyezés </a:t>
            </a:r>
            <a:r>
              <a:rPr lang="hu-HU" dirty="0" smtClean="0">
                <a:latin typeface="+mj-lt"/>
              </a:rPr>
              <a:t>káros a </a:t>
            </a:r>
            <a:r>
              <a:rPr lang="hu-HU" dirty="0">
                <a:latin typeface="+mj-lt"/>
              </a:rPr>
              <a:t>víz- és </a:t>
            </a:r>
            <a:r>
              <a:rPr lang="hu-HU" dirty="0" smtClean="0">
                <a:latin typeface="+mj-lt"/>
              </a:rPr>
              <a:t>talajminőségre, továbbá a </a:t>
            </a:r>
            <a:r>
              <a:rPr lang="hu-HU" dirty="0">
                <a:latin typeface="+mj-lt"/>
              </a:rPr>
              <a:t>a </a:t>
            </a:r>
            <a:r>
              <a:rPr lang="hu-HU" dirty="0" smtClean="0">
                <a:latin typeface="+mj-lt"/>
              </a:rPr>
              <a:t>nitrogénszennyezés és </a:t>
            </a:r>
            <a:r>
              <a:rPr lang="hu-HU" dirty="0">
                <a:latin typeface="+mj-lt"/>
              </a:rPr>
              <a:t>a savas esők révén az ökoszisztémákat is károsítja</a:t>
            </a:r>
            <a:r>
              <a:rPr lang="hu-HU" dirty="0" smtClean="0">
                <a:latin typeface="+mj-lt"/>
              </a:rPr>
              <a:t>. </a:t>
            </a:r>
            <a:endParaRPr lang="hu-HU" dirty="0">
              <a:latin typeface="+mj-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6" t="10460" r="25000" b="15833"/>
          <a:stretch/>
        </p:blipFill>
        <p:spPr bwMode="auto">
          <a:xfrm>
            <a:off x="5148064" y="4606851"/>
            <a:ext cx="3995934" cy="225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391569" y="5409259"/>
            <a:ext cx="4756495" cy="646331"/>
          </a:xfrm>
          <a:prstGeom prst="rect">
            <a:avLst/>
          </a:prstGeom>
          <a:noFill/>
        </p:spPr>
        <p:txBody>
          <a:bodyPr wrap="none" rtlCol="0">
            <a:spAutoFit/>
          </a:bodyPr>
          <a:lstStyle/>
          <a:p>
            <a:r>
              <a:rPr lang="hu-HU" dirty="0" smtClean="0">
                <a:latin typeface="+mj-lt"/>
              </a:rPr>
              <a:t>További információkért klikk: </a:t>
            </a:r>
            <a:r>
              <a:rPr lang="hu-HU" dirty="0" smtClean="0">
                <a:latin typeface="+mj-lt"/>
                <a:hlinkClick r:id="rId3"/>
              </a:rPr>
              <a:t>LINK</a:t>
            </a:r>
            <a:endParaRPr lang="hu-HU" dirty="0" smtClean="0">
              <a:latin typeface="+mj-lt"/>
            </a:endParaRPr>
          </a:p>
          <a:p>
            <a:r>
              <a:rPr lang="hu-HU" dirty="0" smtClean="0">
                <a:latin typeface="+mj-lt"/>
              </a:rPr>
              <a:t>A világ légszennyezettségét mutató térkép: </a:t>
            </a:r>
            <a:r>
              <a:rPr lang="hu-HU" dirty="0" smtClean="0">
                <a:latin typeface="+mj-lt"/>
                <a:hlinkClick r:id="rId4"/>
              </a:rPr>
              <a:t>LINK</a:t>
            </a:r>
            <a:endParaRPr lang="hu-HU" dirty="0">
              <a:latin typeface="+mj-lt"/>
            </a:endParaRPr>
          </a:p>
        </p:txBody>
      </p:sp>
    </p:spTree>
    <p:extLst>
      <p:ext uri="{BB962C8B-B14F-4D97-AF65-F5344CB8AC3E}">
        <p14:creationId xmlns:p14="http://schemas.microsoft.com/office/powerpoint/2010/main" val="4084390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467544" y="1484784"/>
            <a:ext cx="8496944" cy="2308324"/>
          </a:xfrm>
          <a:prstGeom prst="rect">
            <a:avLst/>
          </a:prstGeom>
        </p:spPr>
        <p:txBody>
          <a:bodyPr wrap="square">
            <a:spAutoFit/>
          </a:bodyPr>
          <a:lstStyle/>
          <a:p>
            <a:pPr algn="just"/>
            <a:r>
              <a:rPr lang="hu-HU" b="1" dirty="0">
                <a:latin typeface="+mj-lt"/>
              </a:rPr>
              <a:t>A levegő minősége Európában </a:t>
            </a:r>
            <a:r>
              <a:rPr lang="hu-HU" dirty="0">
                <a:latin typeface="+mj-lt"/>
              </a:rPr>
              <a:t>jelentősen javult a ’70-es </a:t>
            </a:r>
            <a:r>
              <a:rPr lang="hu-HU" dirty="0" smtClean="0">
                <a:latin typeface="+mj-lt"/>
              </a:rPr>
              <a:t>évekhez képest, tekintettel arra, hogy azóta kezdett az </a:t>
            </a:r>
            <a:r>
              <a:rPr lang="hu-HU" dirty="0">
                <a:latin typeface="+mj-lt"/>
              </a:rPr>
              <a:t>EU </a:t>
            </a:r>
            <a:r>
              <a:rPr lang="hu-HU" dirty="0" smtClean="0">
                <a:latin typeface="+mj-lt"/>
              </a:rPr>
              <a:t>a </a:t>
            </a:r>
            <a:r>
              <a:rPr lang="hu-HU" dirty="0">
                <a:latin typeface="+mj-lt"/>
              </a:rPr>
              <a:t>problémával foglalkozni. </a:t>
            </a:r>
            <a:endParaRPr lang="hu-HU" dirty="0" smtClean="0">
              <a:latin typeface="+mj-lt"/>
            </a:endParaRPr>
          </a:p>
          <a:p>
            <a:r>
              <a:rPr lang="hu-HU" dirty="0">
                <a:latin typeface="+mj-lt"/>
              </a:rPr>
              <a:t>A három legnagyobb egészségi kockázatot jelentő légszennyezőanyag: </a:t>
            </a:r>
            <a:r>
              <a:rPr lang="hu-HU" b="1" dirty="0">
                <a:latin typeface="+mj-lt"/>
              </a:rPr>
              <a:t>a finomrészecske (PM</a:t>
            </a:r>
            <a:r>
              <a:rPr lang="hu-HU" b="1" baseline="-25000" dirty="0">
                <a:latin typeface="+mj-lt"/>
              </a:rPr>
              <a:t>10</a:t>
            </a:r>
            <a:r>
              <a:rPr lang="hu-HU" b="1" dirty="0">
                <a:latin typeface="+mj-lt"/>
              </a:rPr>
              <a:t>, PM</a:t>
            </a:r>
            <a:r>
              <a:rPr lang="hu-HU" b="1" baseline="-25000" dirty="0">
                <a:latin typeface="+mj-lt"/>
              </a:rPr>
              <a:t>2,5</a:t>
            </a:r>
            <a:r>
              <a:rPr lang="hu-HU" b="1" dirty="0">
                <a:latin typeface="+mj-lt"/>
              </a:rPr>
              <a:t>) , a </a:t>
            </a:r>
            <a:r>
              <a:rPr lang="hu-HU" b="1" dirty="0" err="1" smtClean="0">
                <a:latin typeface="+mj-lt"/>
              </a:rPr>
              <a:t>nitrogén-dioxidés</a:t>
            </a:r>
            <a:r>
              <a:rPr lang="hu-HU" b="1" dirty="0" smtClean="0">
                <a:latin typeface="+mj-lt"/>
              </a:rPr>
              <a:t> </a:t>
            </a:r>
            <a:r>
              <a:rPr lang="hu-HU" b="1" dirty="0">
                <a:latin typeface="+mj-lt"/>
              </a:rPr>
              <a:t>a talaj közeli </a:t>
            </a:r>
            <a:r>
              <a:rPr lang="hu-HU" b="1" dirty="0" smtClean="0">
                <a:latin typeface="+mj-lt"/>
              </a:rPr>
              <a:t>ózon</a:t>
            </a:r>
            <a:r>
              <a:rPr lang="hu-HU" dirty="0" smtClean="0">
                <a:latin typeface="+mj-lt"/>
              </a:rPr>
              <a:t>.</a:t>
            </a:r>
            <a:r>
              <a:rPr lang="hu-HU" dirty="0">
                <a:latin typeface="+mj-lt"/>
              </a:rPr>
              <a:t> </a:t>
            </a:r>
          </a:p>
          <a:p>
            <a:pPr algn="just"/>
            <a:r>
              <a:rPr lang="hu-HU" b="1" dirty="0" smtClean="0">
                <a:latin typeface="+mj-lt"/>
              </a:rPr>
              <a:t>A</a:t>
            </a:r>
            <a:r>
              <a:rPr lang="hu-HU" b="1" dirty="0">
                <a:latin typeface="+mj-lt"/>
              </a:rPr>
              <a:t> légszennyezésről szóló 2005. évi tematikus stratégiában</a:t>
            </a:r>
            <a:r>
              <a:rPr lang="hu-HU" dirty="0">
                <a:latin typeface="+mj-lt"/>
              </a:rPr>
              <a:t> javasolt </a:t>
            </a:r>
            <a:r>
              <a:rPr lang="hu-HU" dirty="0" smtClean="0">
                <a:latin typeface="+mj-lt"/>
              </a:rPr>
              <a:t>célkitűzés, hogy a </a:t>
            </a:r>
            <a:r>
              <a:rPr lang="hu-HU" dirty="0">
                <a:latin typeface="+mj-lt"/>
              </a:rPr>
              <a:t>2000-es szintről 2020-ig a finom részecskéket 75%-kal, a talaj közeli ózonét 60%-kal, a savasodás és az </a:t>
            </a:r>
            <a:r>
              <a:rPr lang="hu-HU" dirty="0" err="1">
                <a:latin typeface="+mj-lt"/>
              </a:rPr>
              <a:t>eutrofizáció</a:t>
            </a:r>
            <a:r>
              <a:rPr lang="hu-HU" dirty="0">
                <a:latin typeface="+mj-lt"/>
              </a:rPr>
              <a:t> miatt a természetes környezetet érő veszélyeket pedig 55%-kal </a:t>
            </a:r>
            <a:r>
              <a:rPr lang="hu-HU" dirty="0" smtClean="0">
                <a:latin typeface="+mj-lt"/>
              </a:rPr>
              <a:t>csökkentsék.</a:t>
            </a:r>
            <a:r>
              <a:rPr lang="hu-HU" dirty="0">
                <a:latin typeface="+mj-lt"/>
              </a:rPr>
              <a:t> </a:t>
            </a:r>
            <a:endParaRPr lang="hu-HU" dirty="0" smtClean="0">
              <a:latin typeface="+mj-lt"/>
            </a:endParaRPr>
          </a:p>
        </p:txBody>
      </p:sp>
      <p:sp>
        <p:nvSpPr>
          <p:cNvPr id="4" name="Téglalap 3"/>
          <p:cNvSpPr/>
          <p:nvPr/>
        </p:nvSpPr>
        <p:spPr>
          <a:xfrm>
            <a:off x="2288704" y="332656"/>
            <a:ext cx="6167073" cy="769441"/>
          </a:xfrm>
          <a:prstGeom prst="rect">
            <a:avLst/>
          </a:prstGeom>
        </p:spPr>
        <p:txBody>
          <a:bodyPr wrap="none">
            <a:spAutoFit/>
          </a:bodyPr>
          <a:lstStyle/>
          <a:p>
            <a:r>
              <a:rPr lang="hu-HU" sz="4400" dirty="0">
                <a:latin typeface="+mj-lt"/>
              </a:rPr>
              <a:t>Levegő- és zajszennyezés</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056" r="9687" b="14167"/>
          <a:stretch/>
        </p:blipFill>
        <p:spPr bwMode="auto">
          <a:xfrm>
            <a:off x="1115616" y="3747357"/>
            <a:ext cx="6675784" cy="281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7791400" y="6565508"/>
            <a:ext cx="1352600" cy="230832"/>
          </a:xfrm>
          <a:prstGeom prst="rect">
            <a:avLst/>
          </a:prstGeom>
          <a:noFill/>
        </p:spPr>
        <p:txBody>
          <a:bodyPr wrap="square" rtlCol="0">
            <a:spAutoFit/>
          </a:bodyPr>
          <a:lstStyle/>
          <a:p>
            <a:r>
              <a:rPr lang="hu-HU" sz="900" dirty="0" smtClean="0"/>
              <a:t>Forrás: </a:t>
            </a:r>
            <a:r>
              <a:rPr lang="hu-HU" sz="900" dirty="0"/>
              <a:t>https://</a:t>
            </a:r>
            <a:r>
              <a:rPr lang="hu-HU" sz="900" dirty="0" smtClean="0"/>
              <a:t>4cdn.hu</a:t>
            </a:r>
            <a:endParaRPr lang="hu-HU" sz="900" dirty="0"/>
          </a:p>
        </p:txBody>
      </p:sp>
    </p:spTree>
    <p:extLst>
      <p:ext uri="{BB962C8B-B14F-4D97-AF65-F5344CB8AC3E}">
        <p14:creationId xmlns:p14="http://schemas.microsoft.com/office/powerpoint/2010/main" val="116302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467544" y="1484784"/>
            <a:ext cx="8496944" cy="4370427"/>
          </a:xfrm>
          <a:prstGeom prst="rect">
            <a:avLst/>
          </a:prstGeom>
        </p:spPr>
        <p:txBody>
          <a:bodyPr wrap="square">
            <a:spAutoFit/>
          </a:bodyPr>
          <a:lstStyle/>
          <a:p>
            <a:pPr algn="just"/>
            <a:r>
              <a:rPr lang="hu-HU" sz="2000" dirty="0" smtClean="0">
                <a:latin typeface="+mj-lt"/>
              </a:rPr>
              <a:t>Az Európai </a:t>
            </a:r>
            <a:r>
              <a:rPr lang="hu-HU" sz="2000" dirty="0">
                <a:latin typeface="+mj-lt"/>
              </a:rPr>
              <a:t>Bizottság </a:t>
            </a:r>
            <a:r>
              <a:rPr lang="hu-HU" sz="2000" dirty="0" smtClean="0">
                <a:latin typeface="+mj-lt"/>
              </a:rPr>
              <a:t>2013 fogadta el a </a:t>
            </a:r>
            <a:r>
              <a:rPr lang="hu-HU" sz="2000" b="1" dirty="0">
                <a:latin typeface="+mj-lt"/>
              </a:rPr>
              <a:t>„Tiszta levegőt Európának” </a:t>
            </a:r>
            <a:r>
              <a:rPr lang="hu-HU" sz="2000" b="1" dirty="0" smtClean="0">
                <a:latin typeface="+mj-lt"/>
              </a:rPr>
              <a:t>programot</a:t>
            </a:r>
            <a:r>
              <a:rPr lang="hu-HU" sz="2000" dirty="0" smtClean="0">
                <a:latin typeface="+mj-lt"/>
              </a:rPr>
              <a:t>, amely alapján 2016-ban szigorú </a:t>
            </a:r>
            <a:r>
              <a:rPr lang="hu-HU" sz="2000" dirty="0">
                <a:latin typeface="+mj-lt"/>
              </a:rPr>
              <a:t>nemzeti </a:t>
            </a:r>
            <a:r>
              <a:rPr lang="hu-HU" sz="2000" dirty="0" smtClean="0">
                <a:latin typeface="+mj-lt"/>
              </a:rPr>
              <a:t>kibocsátás csökkentési céllal határoztak </a:t>
            </a:r>
            <a:r>
              <a:rPr lang="hu-HU" sz="2000" dirty="0">
                <a:latin typeface="+mj-lt"/>
              </a:rPr>
              <a:t>meg </a:t>
            </a:r>
            <a:r>
              <a:rPr lang="hu-HU" sz="2000" dirty="0" smtClean="0">
                <a:latin typeface="+mj-lt"/>
              </a:rPr>
              <a:t>a </a:t>
            </a:r>
            <a:r>
              <a:rPr lang="hu-HU" sz="2000" b="1" dirty="0">
                <a:latin typeface="+mj-lt"/>
              </a:rPr>
              <a:t>kén-dioxid, a nitrogén-oxidok, a nem metán illékony szerves vegyületek, az ammónia és a </a:t>
            </a:r>
            <a:r>
              <a:rPr lang="hu-HU" sz="2000" b="1" dirty="0" smtClean="0">
                <a:latin typeface="+mj-lt"/>
              </a:rPr>
              <a:t>finomrészecskék tekintetében 2030-ra, hogy 2005-höz </a:t>
            </a:r>
            <a:r>
              <a:rPr lang="hu-HU" sz="2000" dirty="0">
                <a:latin typeface="+mj-lt"/>
              </a:rPr>
              <a:t>viszonyítva felére mérséklődjön a légszennyezés környezetre és emberi egészségre gyakorolt káros hatása.</a:t>
            </a:r>
          </a:p>
          <a:p>
            <a:pPr algn="just"/>
            <a:endParaRPr lang="hu-HU" sz="2000" dirty="0">
              <a:latin typeface="+mj-lt"/>
            </a:endParaRPr>
          </a:p>
          <a:p>
            <a:pPr algn="just"/>
            <a:r>
              <a:rPr lang="hu-HU" sz="2000" dirty="0" smtClean="0">
                <a:latin typeface="+mj-lt"/>
              </a:rPr>
              <a:t>Több </a:t>
            </a:r>
            <a:r>
              <a:rPr lang="hu-HU" sz="2000" dirty="0">
                <a:latin typeface="+mj-lt"/>
              </a:rPr>
              <a:t>irányelvet fogadtak el a </a:t>
            </a:r>
            <a:r>
              <a:rPr lang="hu-HU" sz="2000" b="1" dirty="0">
                <a:latin typeface="+mj-lt"/>
              </a:rPr>
              <a:t>közlekedésből származó szennyezés korlátozása </a:t>
            </a:r>
            <a:r>
              <a:rPr lang="hu-HU" sz="2000" b="1" dirty="0" smtClean="0">
                <a:latin typeface="+mj-lt"/>
              </a:rPr>
              <a:t>érdekében</a:t>
            </a:r>
            <a:r>
              <a:rPr lang="hu-HU" sz="2000" dirty="0" smtClean="0">
                <a:latin typeface="+mj-lt"/>
              </a:rPr>
              <a:t>. Ezek </a:t>
            </a:r>
            <a:r>
              <a:rPr lang="hu-HU" sz="2000" dirty="0">
                <a:latin typeface="+mj-lt"/>
              </a:rPr>
              <a:t>kibocsátási előírásokat határoznak meg a különféle járműkategóriákra (személyautók, könnyű haszongépjárművek, teherautók, buszok, motorkerékpárok), és </a:t>
            </a:r>
            <a:r>
              <a:rPr lang="hu-HU" sz="2000" dirty="0" smtClean="0">
                <a:latin typeface="+mj-lt"/>
              </a:rPr>
              <a:t>egyben szabályozzák </a:t>
            </a:r>
            <a:r>
              <a:rPr lang="hu-HU" sz="2000" dirty="0">
                <a:latin typeface="+mj-lt"/>
              </a:rPr>
              <a:t>az üzemanyagok </a:t>
            </a:r>
            <a:r>
              <a:rPr lang="hu-HU" sz="2000" dirty="0" smtClean="0">
                <a:latin typeface="+mj-lt"/>
              </a:rPr>
              <a:t>minőségét. </a:t>
            </a:r>
          </a:p>
          <a:p>
            <a:pPr algn="just"/>
            <a:r>
              <a:rPr lang="hu-HU" sz="2000" b="1" dirty="0" smtClean="0">
                <a:latin typeface="+mj-lt"/>
              </a:rPr>
              <a:t>A </a:t>
            </a:r>
            <a:r>
              <a:rPr lang="hu-HU" sz="2000" b="1" dirty="0">
                <a:latin typeface="+mj-lt"/>
              </a:rPr>
              <a:t>személyautókra és a könnyű kisteherautókra </a:t>
            </a:r>
            <a:r>
              <a:rPr lang="hu-HU" sz="2000" b="1" dirty="0" smtClean="0">
                <a:latin typeface="+mj-lt"/>
              </a:rPr>
              <a:t>az </a:t>
            </a:r>
            <a:r>
              <a:rPr lang="hu-HU" sz="2000" b="1" dirty="0">
                <a:latin typeface="+mj-lt"/>
              </a:rPr>
              <a:t>Euro 5 és Euro 6 kibocsátási szabványok</a:t>
            </a:r>
            <a:r>
              <a:rPr lang="hu-HU" sz="2000" dirty="0">
                <a:latin typeface="+mj-lt"/>
              </a:rPr>
              <a:t> a nitrogén-oxidokra és a finomrészecskékre </a:t>
            </a:r>
            <a:r>
              <a:rPr lang="hu-HU" sz="2000" dirty="0" smtClean="0">
                <a:latin typeface="+mj-lt"/>
              </a:rPr>
              <a:t>vonatkozóan kibocsátási </a:t>
            </a:r>
            <a:r>
              <a:rPr lang="hu-HU" sz="2000" dirty="0">
                <a:latin typeface="+mj-lt"/>
              </a:rPr>
              <a:t>határértékeket állapítanak </a:t>
            </a:r>
            <a:r>
              <a:rPr lang="hu-HU" sz="2000" dirty="0" smtClean="0">
                <a:latin typeface="+mj-lt"/>
              </a:rPr>
              <a:t>meg. </a:t>
            </a:r>
            <a:r>
              <a:rPr lang="hu-HU" sz="2000" dirty="0"/>
              <a:t> </a:t>
            </a:r>
            <a:endParaRPr lang="hu-HU" sz="2000" dirty="0">
              <a:latin typeface="+mj-lt"/>
            </a:endParaRPr>
          </a:p>
        </p:txBody>
      </p:sp>
      <p:sp>
        <p:nvSpPr>
          <p:cNvPr id="4" name="Téglalap 3"/>
          <p:cNvSpPr/>
          <p:nvPr/>
        </p:nvSpPr>
        <p:spPr>
          <a:xfrm>
            <a:off x="2288704" y="332656"/>
            <a:ext cx="6167073" cy="769441"/>
          </a:xfrm>
          <a:prstGeom prst="rect">
            <a:avLst/>
          </a:prstGeom>
        </p:spPr>
        <p:txBody>
          <a:bodyPr wrap="none">
            <a:spAutoFit/>
          </a:bodyPr>
          <a:lstStyle/>
          <a:p>
            <a:r>
              <a:rPr lang="hu-HU" sz="4400" dirty="0">
                <a:latin typeface="+mj-lt"/>
              </a:rPr>
              <a:t>Levegő- és zajszennyezés</a:t>
            </a:r>
          </a:p>
        </p:txBody>
      </p:sp>
    </p:spTree>
    <p:extLst>
      <p:ext uri="{BB962C8B-B14F-4D97-AF65-F5344CB8AC3E}">
        <p14:creationId xmlns:p14="http://schemas.microsoft.com/office/powerpoint/2010/main" val="1654146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67744" y="332656"/>
            <a:ext cx="6167073" cy="769441"/>
          </a:xfrm>
          <a:prstGeom prst="rect">
            <a:avLst/>
          </a:prstGeom>
        </p:spPr>
        <p:txBody>
          <a:bodyPr wrap="none">
            <a:spAutoFit/>
          </a:bodyPr>
          <a:lstStyle/>
          <a:p>
            <a:r>
              <a:rPr lang="hu-HU" sz="4400" b="1" dirty="0">
                <a:latin typeface="+mj-lt"/>
              </a:rPr>
              <a:t>Levegő- és zajszennyezés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3" t="10460" r="17187" b="16389"/>
          <a:stretch/>
        </p:blipFill>
        <p:spPr bwMode="auto">
          <a:xfrm>
            <a:off x="1861563" y="2132856"/>
            <a:ext cx="6883512" cy="348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212526" y="3284984"/>
            <a:ext cx="1623170" cy="923330"/>
          </a:xfrm>
          <a:prstGeom prst="rect">
            <a:avLst/>
          </a:prstGeom>
          <a:noFill/>
        </p:spPr>
        <p:txBody>
          <a:bodyPr wrap="square" rtlCol="0">
            <a:spAutoFit/>
          </a:bodyPr>
          <a:lstStyle/>
          <a:p>
            <a:r>
              <a:rPr lang="hu-HU" dirty="0" smtClean="0">
                <a:latin typeface="+mj-lt"/>
              </a:rPr>
              <a:t>További információkért klikk: </a:t>
            </a:r>
            <a:r>
              <a:rPr lang="hu-HU" dirty="0" smtClean="0">
                <a:latin typeface="+mj-lt"/>
                <a:hlinkClick r:id="rId3"/>
              </a:rPr>
              <a:t>LINK</a:t>
            </a:r>
            <a:endParaRPr lang="hu-HU" dirty="0">
              <a:latin typeface="+mj-lt"/>
            </a:endParaRPr>
          </a:p>
        </p:txBody>
      </p:sp>
    </p:spTree>
    <p:extLst>
      <p:ext uri="{BB962C8B-B14F-4D97-AF65-F5344CB8AC3E}">
        <p14:creationId xmlns:p14="http://schemas.microsoft.com/office/powerpoint/2010/main" val="3058246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467544" y="1268760"/>
            <a:ext cx="8496944" cy="3170099"/>
          </a:xfrm>
          <a:prstGeom prst="rect">
            <a:avLst/>
          </a:prstGeom>
        </p:spPr>
        <p:txBody>
          <a:bodyPr wrap="square">
            <a:spAutoFit/>
          </a:bodyPr>
          <a:lstStyle/>
          <a:p>
            <a:pPr algn="just"/>
            <a:r>
              <a:rPr lang="hu-HU" sz="2000" dirty="0" smtClean="0">
                <a:latin typeface="+mj-lt"/>
              </a:rPr>
              <a:t>A </a:t>
            </a:r>
            <a:r>
              <a:rPr lang="hu-HU" sz="2000" dirty="0">
                <a:latin typeface="+mj-lt"/>
              </a:rPr>
              <a:t>városokban az egyik legnagyobb </a:t>
            </a:r>
            <a:r>
              <a:rPr lang="hu-HU" sz="2000" dirty="0" smtClean="0">
                <a:latin typeface="+mj-lt"/>
              </a:rPr>
              <a:t>zajforrást </a:t>
            </a:r>
            <a:r>
              <a:rPr lang="hu-HU" sz="2000" dirty="0">
                <a:latin typeface="+mj-lt"/>
              </a:rPr>
              <a:t>a közúti </a:t>
            </a:r>
            <a:r>
              <a:rPr lang="hu-HU" sz="2000" dirty="0" smtClean="0">
                <a:latin typeface="+mj-lt"/>
              </a:rPr>
              <a:t>közlekedés okozza. Közel</a:t>
            </a:r>
            <a:r>
              <a:rPr lang="hu-HU" sz="2000" dirty="0">
                <a:latin typeface="+mj-lt"/>
              </a:rPr>
              <a:t> </a:t>
            </a:r>
            <a:r>
              <a:rPr lang="hu-HU" sz="2000" b="1" dirty="0" smtClean="0">
                <a:latin typeface="+mj-lt"/>
              </a:rPr>
              <a:t>100 millió </a:t>
            </a:r>
            <a:r>
              <a:rPr lang="hu-HU" sz="2000" b="1" dirty="0">
                <a:latin typeface="+mj-lt"/>
              </a:rPr>
              <a:t>azoknak az európai városlakóknak a száma</a:t>
            </a:r>
            <a:r>
              <a:rPr lang="hu-HU" sz="2000" dirty="0">
                <a:latin typeface="+mj-lt"/>
              </a:rPr>
              <a:t>, </a:t>
            </a:r>
            <a:r>
              <a:rPr lang="hu-HU" sz="2000" dirty="0" smtClean="0">
                <a:latin typeface="+mj-lt"/>
              </a:rPr>
              <a:t>akiknek </a:t>
            </a:r>
            <a:r>
              <a:rPr lang="hu-HU" sz="2000" b="1" dirty="0" smtClean="0">
                <a:latin typeface="+mj-lt"/>
              </a:rPr>
              <a:t>minden nap </a:t>
            </a:r>
            <a:r>
              <a:rPr lang="hu-HU" sz="2000" b="1" dirty="0" err="1" smtClean="0">
                <a:latin typeface="+mj-lt"/>
              </a:rPr>
              <a:t>Lden</a:t>
            </a:r>
            <a:r>
              <a:rPr lang="hu-HU" sz="2000" b="1" dirty="0" smtClean="0">
                <a:latin typeface="+mj-lt"/>
              </a:rPr>
              <a:t> </a:t>
            </a:r>
            <a:r>
              <a:rPr lang="hu-HU" sz="2000" dirty="0" smtClean="0">
                <a:latin typeface="+mj-lt"/>
              </a:rPr>
              <a:t>=</a:t>
            </a:r>
            <a:r>
              <a:rPr lang="hu-HU" sz="2000" dirty="0">
                <a:latin typeface="+mj-lt"/>
              </a:rPr>
              <a:t> </a:t>
            </a:r>
            <a:r>
              <a:rPr lang="hu-HU" sz="2000" b="1" dirty="0">
                <a:latin typeface="+mj-lt"/>
              </a:rPr>
              <a:t>55 decibelnél erősebb </a:t>
            </a:r>
            <a:r>
              <a:rPr lang="hu-HU" sz="2000" b="1" dirty="0" smtClean="0">
                <a:latin typeface="+mj-lt"/>
              </a:rPr>
              <a:t>közúti </a:t>
            </a:r>
            <a:r>
              <a:rPr lang="hu-HU" sz="2000" b="1" dirty="0">
                <a:latin typeface="+mj-lt"/>
              </a:rPr>
              <a:t>zajt kell elviselniük</a:t>
            </a:r>
            <a:r>
              <a:rPr lang="hu-HU" sz="2000" dirty="0">
                <a:latin typeface="+mj-lt"/>
              </a:rPr>
              <a:t>. </a:t>
            </a:r>
            <a:r>
              <a:rPr lang="hu-HU" sz="2000" dirty="0" smtClean="0">
                <a:latin typeface="+mj-lt"/>
              </a:rPr>
              <a:t>A </a:t>
            </a:r>
            <a:r>
              <a:rPr lang="hu-HU" sz="2000" b="1" dirty="0" smtClean="0">
                <a:latin typeface="+mj-lt"/>
              </a:rPr>
              <a:t>legnagyobb </a:t>
            </a:r>
            <a:r>
              <a:rPr lang="hu-HU" sz="2000" b="1" dirty="0">
                <a:latin typeface="+mj-lt"/>
              </a:rPr>
              <a:t>problémát az alváskiesés és az alvászavarok</a:t>
            </a:r>
            <a:r>
              <a:rPr lang="hu-HU" sz="2000" dirty="0">
                <a:latin typeface="+mj-lt"/>
              </a:rPr>
              <a:t> jelentik. </a:t>
            </a:r>
            <a:endParaRPr lang="hu-HU" sz="2000" dirty="0" smtClean="0">
              <a:latin typeface="+mj-lt"/>
            </a:endParaRPr>
          </a:p>
          <a:p>
            <a:pPr algn="just"/>
            <a:r>
              <a:rPr lang="hu-HU" sz="2000" dirty="0" smtClean="0">
                <a:latin typeface="+mj-lt"/>
              </a:rPr>
              <a:t>Az </a:t>
            </a:r>
            <a:r>
              <a:rPr lang="hu-HU" sz="2000" dirty="0">
                <a:latin typeface="+mj-lt"/>
              </a:rPr>
              <a:t>Egészségügyi Világszervezet </a:t>
            </a:r>
            <a:r>
              <a:rPr lang="hu-HU" sz="2000" dirty="0" smtClean="0">
                <a:latin typeface="+mj-lt"/>
              </a:rPr>
              <a:t>álláspontja szerint ahhoz, </a:t>
            </a:r>
            <a:r>
              <a:rPr lang="hu-HU" sz="2000" dirty="0">
                <a:latin typeface="+mj-lt"/>
              </a:rPr>
              <a:t>hogy </a:t>
            </a:r>
            <a:r>
              <a:rPr lang="hu-HU" sz="2000" dirty="0" smtClean="0">
                <a:latin typeface="+mj-lt"/>
              </a:rPr>
              <a:t>az </a:t>
            </a:r>
            <a:r>
              <a:rPr lang="hu-HU" sz="2000" dirty="0">
                <a:latin typeface="+mj-lt"/>
              </a:rPr>
              <a:t>alvás során jól kipihenhessük magunkat, a folyamatos háttérzaj erőssége nem haladhatja meg a 30 decibelt, az időszakosan jelentkező zajok intenzitása pedig a 45 decibelt</a:t>
            </a:r>
            <a:r>
              <a:rPr lang="hu-HU" sz="2000" dirty="0" smtClean="0">
                <a:latin typeface="+mj-lt"/>
              </a:rPr>
              <a:t>.</a:t>
            </a:r>
          </a:p>
          <a:p>
            <a:pPr algn="just"/>
            <a:r>
              <a:rPr lang="hu-HU" sz="2000" b="1" dirty="0">
                <a:latin typeface="+mj-lt"/>
              </a:rPr>
              <a:t>Az uniós jogszabályok </a:t>
            </a:r>
            <a:r>
              <a:rPr lang="hu-HU" sz="2000" b="1" dirty="0" smtClean="0">
                <a:latin typeface="+mj-lt"/>
              </a:rPr>
              <a:t>szerint </a:t>
            </a:r>
            <a:r>
              <a:rPr lang="hu-HU" sz="2000" dirty="0">
                <a:latin typeface="+mj-lt"/>
              </a:rPr>
              <a:t>a hatóságoknak tájékoztatniuk kell a lakosságot a zajszennyezés hatásairól, és ki kell </a:t>
            </a:r>
            <a:r>
              <a:rPr lang="hu-HU" sz="2000" dirty="0" smtClean="0">
                <a:latin typeface="+mj-lt"/>
              </a:rPr>
              <a:t>kérni </a:t>
            </a:r>
            <a:r>
              <a:rPr lang="hu-HU" sz="2000" dirty="0">
                <a:latin typeface="+mj-lt"/>
              </a:rPr>
              <a:t>az emberek véleményét </a:t>
            </a:r>
            <a:r>
              <a:rPr lang="hu-HU" sz="2000" dirty="0" smtClean="0">
                <a:latin typeface="+mj-lt"/>
              </a:rPr>
              <a:t>az olyan intézkedésekről</a:t>
            </a:r>
            <a:r>
              <a:rPr lang="hu-HU" sz="2000" dirty="0">
                <a:latin typeface="+mj-lt"/>
              </a:rPr>
              <a:t>, </a:t>
            </a:r>
            <a:r>
              <a:rPr lang="hu-HU" sz="2000" dirty="0" smtClean="0">
                <a:latin typeface="+mj-lt"/>
              </a:rPr>
              <a:t>amelyek</a:t>
            </a:r>
            <a:r>
              <a:rPr lang="hu-HU" sz="2000" dirty="0">
                <a:latin typeface="+mj-lt"/>
              </a:rPr>
              <a:t> a </a:t>
            </a:r>
            <a:r>
              <a:rPr lang="hu-HU" sz="2000" dirty="0" smtClean="0">
                <a:latin typeface="+mj-lt"/>
              </a:rPr>
              <a:t>zajszennyezést megszüntethetik.</a:t>
            </a:r>
            <a:r>
              <a:rPr lang="hu-HU" sz="2000" dirty="0">
                <a:latin typeface="+mj-lt"/>
              </a:rPr>
              <a:t> </a:t>
            </a:r>
            <a:endParaRPr lang="hu-HU" sz="2000" dirty="0" smtClean="0">
              <a:latin typeface="+mj-lt"/>
            </a:endParaRPr>
          </a:p>
        </p:txBody>
      </p:sp>
      <p:sp>
        <p:nvSpPr>
          <p:cNvPr id="4" name="Téglalap 3"/>
          <p:cNvSpPr/>
          <p:nvPr/>
        </p:nvSpPr>
        <p:spPr>
          <a:xfrm>
            <a:off x="2288704" y="332656"/>
            <a:ext cx="6167073" cy="769441"/>
          </a:xfrm>
          <a:prstGeom prst="rect">
            <a:avLst/>
          </a:prstGeom>
        </p:spPr>
        <p:txBody>
          <a:bodyPr wrap="none">
            <a:spAutoFit/>
          </a:bodyPr>
          <a:lstStyle/>
          <a:p>
            <a:r>
              <a:rPr lang="hu-HU" sz="4400" dirty="0">
                <a:latin typeface="+mj-lt"/>
              </a:rPr>
              <a:t>Levegő- és zajszennyezés</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5" t="11064" r="17187" b="15507"/>
          <a:stretch/>
        </p:blipFill>
        <p:spPr bwMode="auto">
          <a:xfrm>
            <a:off x="4426446" y="4558308"/>
            <a:ext cx="4536504" cy="22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442070" y="5013176"/>
            <a:ext cx="3647217" cy="369332"/>
          </a:xfrm>
          <a:prstGeom prst="rect">
            <a:avLst/>
          </a:prstGeom>
          <a:noFill/>
        </p:spPr>
        <p:txBody>
          <a:bodyPr wrap="none" rtlCol="0">
            <a:spAutoFit/>
          </a:bodyPr>
          <a:lstStyle/>
          <a:p>
            <a:r>
              <a:rPr lang="hu-HU" dirty="0" smtClean="0">
                <a:latin typeface="+mj-lt"/>
              </a:rPr>
              <a:t>További információkért klikk: </a:t>
            </a:r>
            <a:r>
              <a:rPr lang="hu-HU" dirty="0" smtClean="0">
                <a:latin typeface="+mj-lt"/>
                <a:hlinkClick r:id="rId3"/>
              </a:rPr>
              <a:t>LINK</a:t>
            </a:r>
            <a:endParaRPr lang="hu-HU" dirty="0">
              <a:latin typeface="+mj-lt"/>
            </a:endParaRPr>
          </a:p>
        </p:txBody>
      </p:sp>
    </p:spTree>
    <p:extLst>
      <p:ext uri="{BB962C8B-B14F-4D97-AF65-F5344CB8AC3E}">
        <p14:creationId xmlns:p14="http://schemas.microsoft.com/office/powerpoint/2010/main" val="933096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907704" y="392596"/>
            <a:ext cx="7144905" cy="707886"/>
          </a:xfrm>
          <a:prstGeom prst="rect">
            <a:avLst/>
          </a:prstGeom>
        </p:spPr>
        <p:txBody>
          <a:bodyPr wrap="none">
            <a:spAutoFit/>
          </a:bodyPr>
          <a:lstStyle/>
          <a:p>
            <a:r>
              <a:rPr lang="hu-HU" sz="4000" b="1" dirty="0">
                <a:latin typeface="+mj-lt"/>
              </a:rPr>
              <a:t>Uniós </a:t>
            </a:r>
            <a:r>
              <a:rPr lang="hu-HU" sz="4000" b="1" dirty="0" smtClean="0">
                <a:latin typeface="+mj-lt"/>
              </a:rPr>
              <a:t>szakpolitikák </a:t>
            </a:r>
            <a:r>
              <a:rPr lang="hu-HU" sz="4000" b="1" dirty="0">
                <a:latin typeface="+mj-lt"/>
              </a:rPr>
              <a:t>kialakulása</a:t>
            </a:r>
          </a:p>
        </p:txBody>
      </p:sp>
      <p:sp>
        <p:nvSpPr>
          <p:cNvPr id="5" name="Szövegdoboz 4"/>
          <p:cNvSpPr txBox="1"/>
          <p:nvPr/>
        </p:nvSpPr>
        <p:spPr>
          <a:xfrm>
            <a:off x="7968208" y="23264"/>
            <a:ext cx="1152128" cy="369332"/>
          </a:xfrm>
          <a:prstGeom prst="rect">
            <a:avLst/>
          </a:prstGeom>
          <a:noFill/>
        </p:spPr>
        <p:txBody>
          <a:bodyPr wrap="square" rtlCol="0">
            <a:spAutoFit/>
          </a:bodyPr>
          <a:lstStyle/>
          <a:p>
            <a:r>
              <a:rPr lang="hu-HU" dirty="0" smtClean="0"/>
              <a:t>Ismétlés</a:t>
            </a:r>
            <a:endParaRPr lang="hu-HU" dirty="0"/>
          </a:p>
        </p:txBody>
      </p:sp>
      <p:sp>
        <p:nvSpPr>
          <p:cNvPr id="6" name="Szövegdoboz 5"/>
          <p:cNvSpPr txBox="1"/>
          <p:nvPr/>
        </p:nvSpPr>
        <p:spPr>
          <a:xfrm>
            <a:off x="275412" y="1412776"/>
            <a:ext cx="8268860" cy="5640006"/>
          </a:xfrm>
          <a:prstGeom prst="rect">
            <a:avLst/>
          </a:prstGeom>
          <a:noFill/>
        </p:spPr>
        <p:txBody>
          <a:bodyPr wrap="square" rtlCol="0">
            <a:spAutoFit/>
          </a:bodyPr>
          <a:lstStyle/>
          <a:p>
            <a:pPr marL="342900" indent="-342900" algn="just">
              <a:lnSpc>
                <a:spcPct val="90000"/>
              </a:lnSpc>
              <a:buFont typeface="Arial" panose="020B0604020202020204" pitchFamily="34" charset="0"/>
              <a:buChar char="•"/>
            </a:pPr>
            <a:r>
              <a:rPr lang="hu-HU" sz="2800" dirty="0">
                <a:solidFill>
                  <a:srgbClr val="000000"/>
                </a:solidFill>
                <a:latin typeface="+mj-lt"/>
              </a:rPr>
              <a:t>Az </a:t>
            </a:r>
            <a:r>
              <a:rPr lang="hu-HU" sz="2800" b="1" dirty="0">
                <a:solidFill>
                  <a:srgbClr val="000000"/>
                </a:solidFill>
                <a:latin typeface="+mj-lt"/>
              </a:rPr>
              <a:t>eredeti politikai és gazdasági feltételrendszer </a:t>
            </a:r>
            <a:r>
              <a:rPr lang="hu-HU" sz="2800" dirty="0">
                <a:solidFill>
                  <a:srgbClr val="000000"/>
                </a:solidFill>
                <a:latin typeface="+mj-lt"/>
              </a:rPr>
              <a:t>mára gyökeresen </a:t>
            </a:r>
            <a:r>
              <a:rPr lang="hu-HU" sz="2800" b="1" dirty="0">
                <a:solidFill>
                  <a:srgbClr val="000000"/>
                </a:solidFill>
                <a:latin typeface="+mj-lt"/>
              </a:rPr>
              <a:t>megváltozott</a:t>
            </a:r>
            <a:r>
              <a:rPr lang="hu-HU" sz="2800" dirty="0">
                <a:solidFill>
                  <a:srgbClr val="000000"/>
                </a:solidFill>
                <a:latin typeface="+mj-lt"/>
              </a:rPr>
              <a:t>.</a:t>
            </a:r>
          </a:p>
          <a:p>
            <a:pPr marL="342900" indent="-342900" algn="just">
              <a:buFont typeface="Arial" panose="020B0604020202020204" pitchFamily="34" charset="0"/>
              <a:buChar char="•"/>
            </a:pPr>
            <a:r>
              <a:rPr lang="hu-HU" sz="2800" dirty="0">
                <a:latin typeface="+mj-lt"/>
              </a:rPr>
              <a:t>A </a:t>
            </a:r>
            <a:r>
              <a:rPr lang="hu-HU" sz="2800" dirty="0">
                <a:solidFill>
                  <a:srgbClr val="000000"/>
                </a:solidFill>
                <a:latin typeface="+mj-lt"/>
              </a:rPr>
              <a:t>kezdetekhez</a:t>
            </a:r>
            <a:r>
              <a:rPr lang="hu-HU" sz="2800" dirty="0">
                <a:latin typeface="+mj-lt"/>
              </a:rPr>
              <a:t> képest </a:t>
            </a:r>
            <a:r>
              <a:rPr lang="hu-HU" sz="2800" b="1" dirty="0">
                <a:latin typeface="+mj-lt"/>
              </a:rPr>
              <a:t>új feladatok </a:t>
            </a:r>
            <a:r>
              <a:rPr lang="hu-HU" sz="2800" b="1" dirty="0" smtClean="0">
                <a:latin typeface="+mj-lt"/>
              </a:rPr>
              <a:t>jelentkeztek</a:t>
            </a:r>
            <a:r>
              <a:rPr lang="hu-HU" sz="2800" dirty="0" smtClean="0">
                <a:latin typeface="+mj-lt"/>
              </a:rPr>
              <a:t>, </a:t>
            </a:r>
            <a:r>
              <a:rPr lang="hu-HU" sz="2800" dirty="0">
                <a:latin typeface="+mj-lt"/>
              </a:rPr>
              <a:t>így </a:t>
            </a:r>
            <a:r>
              <a:rPr lang="hu-HU" sz="2800" dirty="0" smtClean="0">
                <a:latin typeface="+mj-lt"/>
              </a:rPr>
              <a:t>az </a:t>
            </a:r>
            <a:r>
              <a:rPr lang="hu-HU" sz="2800" b="1" dirty="0" smtClean="0">
                <a:latin typeface="+mj-lt"/>
              </a:rPr>
              <a:t>informatika robbanásszerű fejlődése, a pénzügyi </a:t>
            </a:r>
            <a:r>
              <a:rPr lang="hu-HU" sz="2800" b="1" dirty="0">
                <a:latin typeface="+mj-lt"/>
              </a:rPr>
              <a:t>és gazdasági válság, </a:t>
            </a:r>
            <a:r>
              <a:rPr lang="hu-HU" sz="2800" b="1" dirty="0" smtClean="0">
                <a:latin typeface="+mj-lt"/>
              </a:rPr>
              <a:t>az </a:t>
            </a:r>
            <a:r>
              <a:rPr lang="hu-HU" sz="2800" b="1" dirty="0" err="1" smtClean="0">
                <a:latin typeface="+mj-lt"/>
              </a:rPr>
              <a:t>euróövezet</a:t>
            </a:r>
            <a:r>
              <a:rPr lang="hu-HU" sz="2800" b="1" dirty="0" smtClean="0">
                <a:latin typeface="+mj-lt"/>
              </a:rPr>
              <a:t> </a:t>
            </a:r>
            <a:r>
              <a:rPr lang="hu-HU" sz="2800" b="1" dirty="0">
                <a:latin typeface="+mj-lt"/>
              </a:rPr>
              <a:t>válságának kezelése</a:t>
            </a:r>
            <a:r>
              <a:rPr lang="hu-HU" sz="2800" dirty="0">
                <a:latin typeface="+mj-lt"/>
              </a:rPr>
              <a:t>, és az ezzel együtt járó </a:t>
            </a:r>
            <a:r>
              <a:rPr lang="hu-HU" sz="2800" b="1" dirty="0">
                <a:latin typeface="+mj-lt"/>
              </a:rPr>
              <a:t>szociális kihívások</a:t>
            </a:r>
            <a:r>
              <a:rPr lang="hu-HU" sz="2800" dirty="0">
                <a:latin typeface="+mj-lt"/>
              </a:rPr>
              <a:t>.</a:t>
            </a:r>
            <a:endParaRPr lang="hu-HU" sz="2800" dirty="0">
              <a:solidFill>
                <a:srgbClr val="000000"/>
              </a:solidFill>
              <a:latin typeface="+mj-lt"/>
            </a:endParaRPr>
          </a:p>
          <a:p>
            <a:pPr marL="342900" indent="-342900" algn="just">
              <a:lnSpc>
                <a:spcPct val="90000"/>
              </a:lnSpc>
              <a:buFont typeface="Arial" panose="020B0604020202020204" pitchFamily="34" charset="0"/>
              <a:buChar char="•"/>
            </a:pPr>
            <a:r>
              <a:rPr lang="hu-HU" sz="2800" dirty="0">
                <a:latin typeface="+mj-lt"/>
              </a:rPr>
              <a:t>A </a:t>
            </a:r>
            <a:r>
              <a:rPr lang="hu-HU" sz="2800" dirty="0" smtClean="0">
                <a:latin typeface="+mj-lt"/>
              </a:rPr>
              <a:t>szakpolitika-formálás </a:t>
            </a:r>
            <a:r>
              <a:rPr lang="hu-HU" sz="2800" dirty="0">
                <a:latin typeface="+mj-lt"/>
              </a:rPr>
              <a:t>főszereplője elvileg az </a:t>
            </a:r>
            <a:r>
              <a:rPr lang="hu-HU" sz="2800" b="1" dirty="0">
                <a:latin typeface="+mj-lt"/>
              </a:rPr>
              <a:t>Európai Bizottság</a:t>
            </a:r>
            <a:r>
              <a:rPr lang="hu-HU" sz="2800" dirty="0">
                <a:latin typeface="+mj-lt"/>
              </a:rPr>
              <a:t>, de valójában az integrációs folyamat bármelyik szereplője élhet kezdeményezéssel, sőt a </a:t>
            </a:r>
            <a:r>
              <a:rPr lang="hu-HU" sz="2800" dirty="0" smtClean="0">
                <a:latin typeface="+mj-lt"/>
              </a:rPr>
              <a:t>gyakorlatban a </a:t>
            </a:r>
            <a:r>
              <a:rPr lang="hu-HU" sz="2800" dirty="0">
                <a:latin typeface="+mj-lt"/>
              </a:rPr>
              <a:t>létező </a:t>
            </a:r>
            <a:r>
              <a:rPr lang="hu-HU" sz="2800" dirty="0" smtClean="0">
                <a:latin typeface="+mj-lt"/>
              </a:rPr>
              <a:t>szakpolitikák </a:t>
            </a:r>
            <a:r>
              <a:rPr lang="hu-HU" sz="2800" b="1" dirty="0">
                <a:latin typeface="+mj-lt"/>
              </a:rPr>
              <a:t>csupán 5-10%-át tekintheti a Bizottság magáénak</a:t>
            </a:r>
            <a:r>
              <a:rPr lang="hu-HU" sz="2800" b="1" dirty="0" smtClean="0">
                <a:latin typeface="+mj-lt"/>
              </a:rPr>
              <a:t>.</a:t>
            </a:r>
            <a:endParaRPr lang="hu-HU" sz="2400" dirty="0"/>
          </a:p>
          <a:p>
            <a:pPr algn="just">
              <a:lnSpc>
                <a:spcPct val="90000"/>
              </a:lnSpc>
            </a:pPr>
            <a:endParaRPr lang="hu-HU" sz="2100" dirty="0">
              <a:solidFill>
                <a:srgbClr val="000000"/>
              </a:solidFill>
            </a:endParaRPr>
          </a:p>
        </p:txBody>
      </p:sp>
    </p:spTree>
    <p:extLst>
      <p:ext uri="{BB962C8B-B14F-4D97-AF65-F5344CB8AC3E}">
        <p14:creationId xmlns:p14="http://schemas.microsoft.com/office/powerpoint/2010/main" val="897101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408840" y="2132856"/>
            <a:ext cx="8496944" cy="3477875"/>
          </a:xfrm>
          <a:prstGeom prst="rect">
            <a:avLst/>
          </a:prstGeom>
        </p:spPr>
        <p:txBody>
          <a:bodyPr wrap="square">
            <a:spAutoFit/>
          </a:bodyPr>
          <a:lstStyle/>
          <a:p>
            <a:pPr algn="just"/>
            <a:r>
              <a:rPr lang="hu-HU" sz="2000" dirty="0">
                <a:latin typeface="+mj-lt"/>
              </a:rPr>
              <a:t>Az EU </a:t>
            </a:r>
            <a:r>
              <a:rPr lang="hu-HU" sz="2000" b="1" dirty="0">
                <a:latin typeface="+mj-lt"/>
              </a:rPr>
              <a:t>kettős megközelítést alkalmaz </a:t>
            </a:r>
            <a:r>
              <a:rPr lang="hu-HU" sz="2000" dirty="0">
                <a:latin typeface="+mj-lt"/>
              </a:rPr>
              <a:t>a zajszennyezést illetően: </a:t>
            </a:r>
            <a:endParaRPr lang="hu-HU" sz="2000" dirty="0" smtClean="0">
              <a:latin typeface="+mj-lt"/>
            </a:endParaRPr>
          </a:p>
          <a:p>
            <a:pPr marL="342900" lvl="0" indent="-342900" algn="just">
              <a:buFont typeface="Arial" panose="020B0604020202020204" pitchFamily="34" charset="0"/>
              <a:buChar char="•"/>
            </a:pPr>
            <a:r>
              <a:rPr lang="hu-HU" sz="2000" dirty="0">
                <a:latin typeface="+mj-lt"/>
              </a:rPr>
              <a:t>termékszabályozási oldalról korlátozza egyes termékeket zajkibocsátását (gépjárművek zajszintjéről szóló rendelet, kültéri berendezések zajkibocsátása</a:t>
            </a:r>
            <a:r>
              <a:rPr lang="hu-HU" sz="2000" dirty="0" smtClean="0">
                <a:latin typeface="+mj-lt"/>
              </a:rPr>
              <a:t>),</a:t>
            </a:r>
            <a:endParaRPr lang="hu-HU" sz="2000" dirty="0">
              <a:latin typeface="+mj-lt"/>
            </a:endParaRPr>
          </a:p>
          <a:p>
            <a:pPr marL="342900" lvl="0" indent="-342900" algn="just">
              <a:buFont typeface="Arial" panose="020B0604020202020204" pitchFamily="34" charset="0"/>
              <a:buChar char="•"/>
            </a:pPr>
            <a:r>
              <a:rPr lang="hu-HU" sz="2000" dirty="0">
                <a:latin typeface="+mj-lt"/>
              </a:rPr>
              <a:t>a közlekedési eredetű környezeti zajterhelés stratégiai szemléletű kezelése (a környezeti zajról szóló irányelv, repülőterek zajkibocsátásáról szóló irányelv).</a:t>
            </a:r>
          </a:p>
          <a:p>
            <a:pPr algn="just"/>
            <a:endParaRPr lang="hu-HU" sz="2000" b="1" dirty="0" smtClean="0">
              <a:latin typeface="+mj-lt"/>
            </a:endParaRPr>
          </a:p>
          <a:p>
            <a:pPr algn="just"/>
            <a:r>
              <a:rPr lang="hu-HU" sz="2000" b="1" dirty="0" smtClean="0">
                <a:latin typeface="+mj-lt"/>
              </a:rPr>
              <a:t>A</a:t>
            </a:r>
            <a:r>
              <a:rPr lang="hu-HU" sz="2000" b="1" dirty="0">
                <a:latin typeface="+mj-lt"/>
              </a:rPr>
              <a:t> gépjárművek zajszintjéről és a </a:t>
            </a:r>
            <a:r>
              <a:rPr lang="hu-HU" sz="2000" b="1" dirty="0" smtClean="0">
                <a:latin typeface="+mj-lt"/>
              </a:rPr>
              <a:t>csere-hangtompítórendszerekről szóló 540/2014/EU rendelet </a:t>
            </a:r>
            <a:r>
              <a:rPr lang="hu-HU" sz="2000" dirty="0">
                <a:latin typeface="+mj-lt"/>
              </a:rPr>
              <a:t>új vizsgálati módszert vezet be a zajszennyezések mérésére, emellett szabályozza a gumiabroncs gördülési zajszintjeinek vizsgálatát és korlátozását, fokozatos csökkentését is</a:t>
            </a:r>
            <a:r>
              <a:rPr lang="hu-HU" sz="2000" dirty="0" smtClean="0">
                <a:latin typeface="+mj-lt"/>
              </a:rPr>
              <a:t>.</a:t>
            </a:r>
            <a:endParaRPr lang="hu-HU" sz="2000" dirty="0">
              <a:latin typeface="+mj-lt"/>
            </a:endParaRPr>
          </a:p>
        </p:txBody>
      </p:sp>
      <p:sp>
        <p:nvSpPr>
          <p:cNvPr id="4" name="Téglalap 3"/>
          <p:cNvSpPr/>
          <p:nvPr/>
        </p:nvSpPr>
        <p:spPr>
          <a:xfrm>
            <a:off x="2288704" y="332656"/>
            <a:ext cx="6167073" cy="769441"/>
          </a:xfrm>
          <a:prstGeom prst="rect">
            <a:avLst/>
          </a:prstGeom>
        </p:spPr>
        <p:txBody>
          <a:bodyPr wrap="none">
            <a:spAutoFit/>
          </a:bodyPr>
          <a:lstStyle/>
          <a:p>
            <a:r>
              <a:rPr lang="hu-HU" sz="4400" dirty="0">
                <a:latin typeface="+mj-lt"/>
              </a:rPr>
              <a:t>Levegő- és zajszennyezés</a:t>
            </a:r>
          </a:p>
        </p:txBody>
      </p:sp>
    </p:spTree>
    <p:extLst>
      <p:ext uri="{BB962C8B-B14F-4D97-AF65-F5344CB8AC3E}">
        <p14:creationId xmlns:p14="http://schemas.microsoft.com/office/powerpoint/2010/main" val="2977614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435224" y="2348880"/>
            <a:ext cx="8496944" cy="3170099"/>
          </a:xfrm>
          <a:prstGeom prst="rect">
            <a:avLst/>
          </a:prstGeom>
        </p:spPr>
        <p:txBody>
          <a:bodyPr wrap="square">
            <a:spAutoFit/>
          </a:bodyPr>
          <a:lstStyle/>
          <a:p>
            <a:pPr algn="just"/>
            <a:r>
              <a:rPr lang="hu-HU" sz="2000" b="1" dirty="0" smtClean="0">
                <a:latin typeface="+mj-lt"/>
              </a:rPr>
              <a:t>A kültéri </a:t>
            </a:r>
            <a:r>
              <a:rPr lang="hu-HU" sz="2000" b="1" dirty="0">
                <a:latin typeface="+mj-lt"/>
              </a:rPr>
              <a:t>használatra tervezett berendezések zajkibocsátására vonatkozó tagállami jogszabályok </a:t>
            </a:r>
            <a:r>
              <a:rPr lang="hu-HU" sz="2000" b="1" dirty="0" smtClean="0">
                <a:latin typeface="+mj-lt"/>
              </a:rPr>
              <a:t>közelítéséről szóló 2000/14/EK </a:t>
            </a:r>
            <a:r>
              <a:rPr lang="hu-HU" sz="2000" b="1" dirty="0">
                <a:latin typeface="+mj-lt"/>
              </a:rPr>
              <a:t>irányelve </a:t>
            </a:r>
            <a:r>
              <a:rPr lang="hu-HU" sz="2000" dirty="0" smtClean="0">
                <a:latin typeface="+mj-lt"/>
              </a:rPr>
              <a:t>szerint a </a:t>
            </a:r>
            <a:r>
              <a:rPr lang="hu-HU" sz="2000" dirty="0">
                <a:latin typeface="+mj-lt"/>
              </a:rPr>
              <a:t>kültéri berendezések meghatározott köre csak bizonyos </a:t>
            </a:r>
            <a:r>
              <a:rPr lang="hu-HU" sz="2000" dirty="0" smtClean="0">
                <a:latin typeface="+mj-lt"/>
              </a:rPr>
              <a:t>zajkibocsátási határértékeknek </a:t>
            </a:r>
            <a:r>
              <a:rPr lang="hu-HU" sz="2000" dirty="0">
                <a:latin typeface="+mj-lt"/>
              </a:rPr>
              <a:t>való megfelelés esetén hozható forgalomba az EU területén.</a:t>
            </a:r>
          </a:p>
          <a:p>
            <a:pPr algn="just"/>
            <a:endParaRPr lang="hu-HU" sz="2000" b="1" dirty="0" smtClean="0">
              <a:latin typeface="+mj-lt"/>
            </a:endParaRPr>
          </a:p>
          <a:p>
            <a:pPr algn="just"/>
            <a:r>
              <a:rPr lang="hu-HU" sz="2000" b="1" dirty="0" smtClean="0">
                <a:latin typeface="+mj-lt"/>
              </a:rPr>
              <a:t>A</a:t>
            </a:r>
            <a:r>
              <a:rPr lang="hu-HU" sz="2000" b="1" dirty="0">
                <a:latin typeface="+mj-lt"/>
              </a:rPr>
              <a:t> környezeti zajról szóló irányelv</a:t>
            </a:r>
            <a:r>
              <a:rPr lang="hu-HU" sz="2000" dirty="0">
                <a:latin typeface="+mj-lt"/>
              </a:rPr>
              <a:t> célja a zajjal leginkább terhelt területek stratégiai szemléletű kezelése. Ennek érdekében a zajmutatók és az értékelési módszerek összehangolásával, a zajnak való kitettség „stratégiai zajtérképek” formájában történő összegyűjtésével, és információk nyilvánossá tételével, valamint intézkedési terv-készítési kötelezettség előírásával kívánja elérni.</a:t>
            </a:r>
          </a:p>
        </p:txBody>
      </p:sp>
      <p:sp>
        <p:nvSpPr>
          <p:cNvPr id="4" name="Téglalap 3"/>
          <p:cNvSpPr/>
          <p:nvPr/>
        </p:nvSpPr>
        <p:spPr>
          <a:xfrm>
            <a:off x="2288704" y="332656"/>
            <a:ext cx="6167073" cy="769441"/>
          </a:xfrm>
          <a:prstGeom prst="rect">
            <a:avLst/>
          </a:prstGeom>
        </p:spPr>
        <p:txBody>
          <a:bodyPr wrap="none">
            <a:spAutoFit/>
          </a:bodyPr>
          <a:lstStyle/>
          <a:p>
            <a:r>
              <a:rPr lang="hu-HU" sz="4400" dirty="0">
                <a:latin typeface="+mj-lt"/>
              </a:rPr>
              <a:t>Levegő- és zajszennyezés</a:t>
            </a:r>
          </a:p>
        </p:txBody>
      </p:sp>
    </p:spTree>
    <p:extLst>
      <p:ext uri="{BB962C8B-B14F-4D97-AF65-F5344CB8AC3E}">
        <p14:creationId xmlns:p14="http://schemas.microsoft.com/office/powerpoint/2010/main" val="2208097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71621" y="1556792"/>
            <a:ext cx="8496944" cy="1323439"/>
          </a:xfrm>
          <a:prstGeom prst="rect">
            <a:avLst/>
          </a:prstGeom>
        </p:spPr>
        <p:txBody>
          <a:bodyPr wrap="square">
            <a:spAutoFit/>
          </a:bodyPr>
          <a:lstStyle/>
          <a:p>
            <a:r>
              <a:rPr lang="hu-HU" sz="2000" b="1" dirty="0">
                <a:latin typeface="+mj-lt"/>
              </a:rPr>
              <a:t>A légi járművek okozta zajokról szóló rendelet</a:t>
            </a:r>
            <a:r>
              <a:rPr lang="hu-HU" sz="2000" dirty="0">
                <a:latin typeface="+mj-lt"/>
              </a:rPr>
              <a:t> </a:t>
            </a:r>
            <a:r>
              <a:rPr lang="hu-HU" sz="2000" dirty="0" smtClean="0">
                <a:latin typeface="+mj-lt"/>
              </a:rPr>
              <a:t>(</a:t>
            </a:r>
            <a:r>
              <a:rPr lang="hu-HU" sz="2000" dirty="0">
                <a:latin typeface="+mj-lt"/>
              </a:rPr>
              <a:t>598/2014/EU </a:t>
            </a:r>
            <a:r>
              <a:rPr lang="hu-HU" sz="2000" dirty="0" smtClean="0">
                <a:latin typeface="+mj-lt"/>
              </a:rPr>
              <a:t>rendelet az </a:t>
            </a:r>
            <a:r>
              <a:rPr lang="hu-HU" sz="2000" dirty="0">
                <a:latin typeface="+mj-lt"/>
              </a:rPr>
              <a:t>Unió repülőterein a zajvédelemmel összefüggő üzemeltetési korlátozások bevezetésére vonatkozó szabályok és eljárások megállapításáról a kiegyensúlyozott megközelítés </a:t>
            </a:r>
            <a:r>
              <a:rPr lang="hu-HU" sz="2000" dirty="0" smtClean="0">
                <a:latin typeface="+mj-lt"/>
              </a:rPr>
              <a:t>jegyében) </a:t>
            </a:r>
            <a:r>
              <a:rPr lang="hu-HU" sz="2000" dirty="0">
                <a:latin typeface="+mj-lt"/>
              </a:rPr>
              <a:t>négy fő elemből </a:t>
            </a:r>
            <a:r>
              <a:rPr lang="hu-HU" sz="2000" dirty="0" smtClean="0">
                <a:latin typeface="+mj-lt"/>
              </a:rPr>
              <a:t>áll:</a:t>
            </a:r>
          </a:p>
        </p:txBody>
      </p:sp>
      <p:sp>
        <p:nvSpPr>
          <p:cNvPr id="4" name="Téglalap 3"/>
          <p:cNvSpPr/>
          <p:nvPr/>
        </p:nvSpPr>
        <p:spPr>
          <a:xfrm>
            <a:off x="2288704" y="332656"/>
            <a:ext cx="6167073" cy="769441"/>
          </a:xfrm>
          <a:prstGeom prst="rect">
            <a:avLst/>
          </a:prstGeom>
        </p:spPr>
        <p:txBody>
          <a:bodyPr wrap="none">
            <a:spAutoFit/>
          </a:bodyPr>
          <a:lstStyle/>
          <a:p>
            <a:r>
              <a:rPr lang="hu-HU" sz="4400" dirty="0">
                <a:latin typeface="+mj-lt"/>
              </a:rPr>
              <a:t>Levegő- és zajszennyezés</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4" t="10460" r="25000" b="16389"/>
          <a:stretch/>
        </p:blipFill>
        <p:spPr bwMode="auto">
          <a:xfrm>
            <a:off x="4139952" y="2880231"/>
            <a:ext cx="5004048" cy="27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4139952" y="5683421"/>
            <a:ext cx="3647217" cy="369332"/>
          </a:xfrm>
          <a:prstGeom prst="rect">
            <a:avLst/>
          </a:prstGeom>
          <a:noFill/>
        </p:spPr>
        <p:txBody>
          <a:bodyPr wrap="none" rtlCol="0">
            <a:spAutoFit/>
          </a:bodyPr>
          <a:lstStyle/>
          <a:p>
            <a:r>
              <a:rPr lang="hu-HU" dirty="0" smtClean="0">
                <a:latin typeface="+mj-lt"/>
              </a:rPr>
              <a:t>További információkért klikk: </a:t>
            </a:r>
            <a:r>
              <a:rPr lang="hu-HU" dirty="0" smtClean="0">
                <a:latin typeface="+mj-lt"/>
                <a:hlinkClick r:id="rId3"/>
              </a:rPr>
              <a:t>LINK</a:t>
            </a:r>
            <a:endParaRPr lang="hu-HU" dirty="0">
              <a:latin typeface="+mj-lt"/>
            </a:endParaRPr>
          </a:p>
        </p:txBody>
      </p:sp>
      <p:sp>
        <p:nvSpPr>
          <p:cNvPr id="5" name="Szövegdoboz 4"/>
          <p:cNvSpPr txBox="1"/>
          <p:nvPr/>
        </p:nvSpPr>
        <p:spPr>
          <a:xfrm>
            <a:off x="371621" y="2885983"/>
            <a:ext cx="3552307" cy="3970318"/>
          </a:xfrm>
          <a:prstGeom prst="rect">
            <a:avLst/>
          </a:prstGeom>
          <a:noFill/>
        </p:spPr>
        <p:txBody>
          <a:bodyPr wrap="square" rtlCol="0">
            <a:spAutoFit/>
          </a:bodyPr>
          <a:lstStyle/>
          <a:p>
            <a:pPr marL="342900" indent="-342900" algn="just">
              <a:buFont typeface="Arial" panose="020B0604020202020204" pitchFamily="34" charset="0"/>
              <a:buChar char="•"/>
            </a:pPr>
            <a:r>
              <a:rPr lang="hu-HU" dirty="0">
                <a:latin typeface="+mj-lt"/>
              </a:rPr>
              <a:t>a zajszint forrásnál történő csökkentése úgy, hogy korszerű légi járműveket állítanak üzembe, </a:t>
            </a:r>
          </a:p>
          <a:p>
            <a:pPr marL="342900" indent="-342900" algn="just">
              <a:buFont typeface="Arial" panose="020B0604020202020204" pitchFamily="34" charset="0"/>
              <a:buChar char="•"/>
            </a:pPr>
            <a:r>
              <a:rPr lang="hu-HU" dirty="0">
                <a:latin typeface="+mj-lt"/>
              </a:rPr>
              <a:t>a repülőterek körüli területeket fenntartható módon kezelik, </a:t>
            </a:r>
          </a:p>
          <a:p>
            <a:pPr marL="342900" indent="-342900" algn="just">
              <a:buFont typeface="Arial" panose="020B0604020202020204" pitchFamily="34" charset="0"/>
              <a:buChar char="•"/>
            </a:pPr>
            <a:r>
              <a:rPr lang="hu-HU" dirty="0">
                <a:latin typeface="+mj-lt"/>
              </a:rPr>
              <a:t>szervezési megoldásokkal csökkentik a földi zajszennyezést, </a:t>
            </a:r>
          </a:p>
          <a:p>
            <a:pPr marL="342900" indent="-342900" algn="just">
              <a:buFont typeface="Arial" panose="020B0604020202020204" pitchFamily="34" charset="0"/>
              <a:buChar char="•"/>
            </a:pPr>
            <a:r>
              <a:rPr lang="hu-HU" dirty="0">
                <a:latin typeface="+mj-lt"/>
              </a:rPr>
              <a:t>szükség esetén működési korlátozásokat vezetnek be, például az éjszakai repülés tilalmát.</a:t>
            </a:r>
          </a:p>
          <a:p>
            <a:endParaRPr lang="hu-HU" dirty="0">
              <a:latin typeface="+mj-lt"/>
            </a:endParaRPr>
          </a:p>
        </p:txBody>
      </p:sp>
    </p:spTree>
    <p:extLst>
      <p:ext uri="{BB962C8B-B14F-4D97-AF65-F5344CB8AC3E}">
        <p14:creationId xmlns:p14="http://schemas.microsoft.com/office/powerpoint/2010/main" val="1098529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63688" y="422"/>
            <a:ext cx="6768752" cy="1323439"/>
          </a:xfrm>
          <a:prstGeom prst="rect">
            <a:avLst/>
          </a:prstGeom>
        </p:spPr>
        <p:txBody>
          <a:bodyPr wrap="square">
            <a:spAutoFit/>
          </a:bodyPr>
          <a:lstStyle/>
          <a:p>
            <a:pPr algn="ctr"/>
            <a:r>
              <a:rPr lang="hu-HU" sz="4000" b="1" dirty="0">
                <a:latin typeface="+mj-lt"/>
              </a:rPr>
              <a:t>Erőforrás-hatékonyság és a körforgásos gazdaság</a:t>
            </a:r>
          </a:p>
        </p:txBody>
      </p:sp>
      <p:sp>
        <p:nvSpPr>
          <p:cNvPr id="3" name="Téglalap 2"/>
          <p:cNvSpPr/>
          <p:nvPr/>
        </p:nvSpPr>
        <p:spPr>
          <a:xfrm>
            <a:off x="737320" y="1556792"/>
            <a:ext cx="8083152" cy="5016758"/>
          </a:xfrm>
          <a:prstGeom prst="rect">
            <a:avLst/>
          </a:prstGeom>
        </p:spPr>
        <p:txBody>
          <a:bodyPr wrap="square">
            <a:spAutoFit/>
          </a:bodyPr>
          <a:lstStyle/>
          <a:p>
            <a:pPr algn="just"/>
            <a:r>
              <a:rPr lang="hu-HU" sz="2000" dirty="0">
                <a:latin typeface="+mj-lt"/>
              </a:rPr>
              <a:t>A világgazdaság </a:t>
            </a:r>
            <a:r>
              <a:rPr lang="hu-HU" sz="2000" dirty="0" smtClean="0">
                <a:latin typeface="+mj-lt"/>
              </a:rPr>
              <a:t>bővülésével, valamint </a:t>
            </a:r>
            <a:r>
              <a:rPr lang="hu-HU" sz="2000" dirty="0">
                <a:latin typeface="+mj-lt"/>
              </a:rPr>
              <a:t>a világ népességének növekedésével (</a:t>
            </a:r>
            <a:r>
              <a:rPr lang="hu-HU" sz="2000" dirty="0" smtClean="0">
                <a:latin typeface="+mj-lt"/>
              </a:rPr>
              <a:t>2050-re </a:t>
            </a:r>
            <a:r>
              <a:rPr lang="hu-HU" sz="2000" dirty="0">
                <a:latin typeface="+mj-lt"/>
              </a:rPr>
              <a:t>9 milliárd fő) együtt jár </a:t>
            </a:r>
            <a:r>
              <a:rPr lang="hu-HU" sz="2000" b="1" dirty="0">
                <a:latin typeface="+mj-lt"/>
              </a:rPr>
              <a:t>a Föld természeti erőforrásainak gyors kimerítése</a:t>
            </a:r>
            <a:r>
              <a:rPr lang="hu-HU" sz="2000" dirty="0">
                <a:latin typeface="+mj-lt"/>
              </a:rPr>
              <a:t>. </a:t>
            </a:r>
            <a:r>
              <a:rPr lang="hu-HU" sz="2000" dirty="0" smtClean="0">
                <a:latin typeface="+mj-lt"/>
              </a:rPr>
              <a:t>A </a:t>
            </a:r>
            <a:r>
              <a:rPr lang="hu-HU" sz="2000" dirty="0">
                <a:latin typeface="+mj-lt"/>
              </a:rPr>
              <a:t>víz, a termőföld, a tiszta levegő és az ökoszisztéma-szolgáltatások létfontosságúak egészségünk </a:t>
            </a:r>
            <a:r>
              <a:rPr lang="hu-HU" sz="2000" dirty="0" smtClean="0">
                <a:latin typeface="+mj-lt"/>
              </a:rPr>
              <a:t>szempontjából</a:t>
            </a:r>
            <a:r>
              <a:rPr lang="hu-HU" sz="2000" dirty="0">
                <a:latin typeface="+mj-lt"/>
              </a:rPr>
              <a:t>, </a:t>
            </a:r>
            <a:r>
              <a:rPr lang="hu-HU" sz="2000" dirty="0" smtClean="0">
                <a:latin typeface="+mj-lt"/>
              </a:rPr>
              <a:t>de csak </a:t>
            </a:r>
            <a:r>
              <a:rPr lang="hu-HU" sz="2000" b="1" dirty="0" smtClean="0">
                <a:latin typeface="+mj-lt"/>
              </a:rPr>
              <a:t>korlátozott </a:t>
            </a:r>
            <a:r>
              <a:rPr lang="hu-HU" sz="2000" b="1" dirty="0">
                <a:latin typeface="+mj-lt"/>
              </a:rPr>
              <a:t>mértékben állnak rendelkezésre</a:t>
            </a:r>
            <a:r>
              <a:rPr lang="hu-HU" sz="2000" dirty="0">
                <a:latin typeface="+mj-lt"/>
              </a:rPr>
              <a:t>.</a:t>
            </a:r>
            <a:endParaRPr lang="hu-HU" sz="2000" dirty="0" smtClean="0">
              <a:latin typeface="+mj-lt"/>
            </a:endParaRPr>
          </a:p>
          <a:p>
            <a:pPr algn="just"/>
            <a:endParaRPr lang="hu-HU" sz="2000" dirty="0">
              <a:latin typeface="+mj-lt"/>
            </a:endParaRPr>
          </a:p>
          <a:p>
            <a:pPr algn="just"/>
            <a:r>
              <a:rPr lang="hu-HU" sz="2000" dirty="0" smtClean="0">
                <a:latin typeface="+mj-lt"/>
              </a:rPr>
              <a:t>Az </a:t>
            </a:r>
            <a:r>
              <a:rPr lang="hu-HU" sz="2000" dirty="0">
                <a:latin typeface="+mj-lt"/>
              </a:rPr>
              <a:t>erőforrások felhasználásának múltbeli és jelenlegi tendenciái a </a:t>
            </a:r>
            <a:r>
              <a:rPr lang="hu-HU" sz="2000" b="1" dirty="0">
                <a:latin typeface="+mj-lt"/>
              </a:rPr>
              <a:t>szennyezés magas szintjéhez</a:t>
            </a:r>
            <a:r>
              <a:rPr lang="hu-HU" sz="2000" dirty="0">
                <a:latin typeface="+mj-lt"/>
              </a:rPr>
              <a:t>, a </a:t>
            </a:r>
            <a:r>
              <a:rPr lang="hu-HU" sz="2000" b="1" dirty="0">
                <a:latin typeface="+mj-lt"/>
              </a:rPr>
              <a:t>környezet állapotromlásához </a:t>
            </a:r>
            <a:r>
              <a:rPr lang="hu-HU" sz="2000" dirty="0">
                <a:latin typeface="+mj-lt"/>
              </a:rPr>
              <a:t>és a </a:t>
            </a:r>
            <a:r>
              <a:rPr lang="hu-HU" sz="2000" b="1" dirty="0">
                <a:latin typeface="+mj-lt"/>
              </a:rPr>
              <a:t>természeti erőforrások kimerüléséhez </a:t>
            </a:r>
            <a:r>
              <a:rPr lang="hu-HU" sz="2000" dirty="0">
                <a:latin typeface="+mj-lt"/>
              </a:rPr>
              <a:t>vezettek. </a:t>
            </a:r>
          </a:p>
          <a:p>
            <a:pPr algn="just"/>
            <a:r>
              <a:rPr lang="hu-HU" sz="2000" dirty="0" smtClean="0">
                <a:latin typeface="+mj-lt"/>
              </a:rPr>
              <a:t>A korlátozott mértékben rendelkezésre álló erőforrásoktól való függőség csökkentésével, Európa ellenállóbbá válhat </a:t>
            </a:r>
            <a:r>
              <a:rPr lang="hu-HU" sz="2000" dirty="0">
                <a:latin typeface="+mj-lt"/>
              </a:rPr>
              <a:t>az ellátás terén jelentkező hiányokkal és a piaci árak ingadozásával szemben. </a:t>
            </a:r>
            <a:endParaRPr lang="hu-HU" sz="2000" dirty="0" smtClean="0">
              <a:latin typeface="+mj-lt"/>
            </a:endParaRPr>
          </a:p>
          <a:p>
            <a:pPr algn="just"/>
            <a:endParaRPr lang="hu-HU" sz="2000" dirty="0" smtClean="0">
              <a:latin typeface="+mj-lt"/>
            </a:endParaRPr>
          </a:p>
          <a:p>
            <a:pPr algn="just"/>
            <a:r>
              <a:rPr lang="hu-HU" sz="2000" dirty="0" smtClean="0">
                <a:latin typeface="+mj-lt"/>
              </a:rPr>
              <a:t>A</a:t>
            </a:r>
            <a:r>
              <a:rPr lang="hu-HU" sz="2000" dirty="0">
                <a:latin typeface="+mj-lt"/>
              </a:rPr>
              <a:t> </a:t>
            </a:r>
            <a:r>
              <a:rPr lang="hu-HU" sz="2000" b="1" dirty="0">
                <a:latin typeface="+mj-lt"/>
              </a:rPr>
              <a:t>környezetbarát technológiák</a:t>
            </a:r>
            <a:r>
              <a:rPr lang="hu-HU" sz="2000" dirty="0">
                <a:latin typeface="+mj-lt"/>
              </a:rPr>
              <a:t> alkalmazása, a megújuló energiaforrások hasznosítása, a környezetvédelmi ipar tevékenysége és az újrahasznosítás mind-mind segíthet ebben. </a:t>
            </a:r>
            <a:endParaRPr lang="hu-HU" sz="2000" dirty="0" smtClean="0">
              <a:latin typeface="+mj-lt"/>
            </a:endParaRPr>
          </a:p>
        </p:txBody>
      </p:sp>
    </p:spTree>
    <p:extLst>
      <p:ext uri="{BB962C8B-B14F-4D97-AF65-F5344CB8AC3E}">
        <p14:creationId xmlns:p14="http://schemas.microsoft.com/office/powerpoint/2010/main" val="3043665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95536" y="1557739"/>
            <a:ext cx="8496944" cy="3477875"/>
          </a:xfrm>
          <a:prstGeom prst="rect">
            <a:avLst/>
          </a:prstGeom>
        </p:spPr>
        <p:txBody>
          <a:bodyPr wrap="square">
            <a:spAutoFit/>
          </a:bodyPr>
          <a:lstStyle/>
          <a:p>
            <a:pPr algn="just"/>
            <a:r>
              <a:rPr lang="hu-HU" sz="2200" b="1" dirty="0" smtClean="0">
                <a:latin typeface="+mj-lt"/>
              </a:rPr>
              <a:t>Az </a:t>
            </a:r>
            <a:r>
              <a:rPr lang="hu-HU" sz="2200" b="1" dirty="0">
                <a:latin typeface="+mj-lt"/>
              </a:rPr>
              <a:t>erőforrás-hatékony Európa megvalósításának ütemterve </a:t>
            </a:r>
            <a:r>
              <a:rPr lang="hu-HU" sz="2200" dirty="0">
                <a:latin typeface="+mj-lt"/>
              </a:rPr>
              <a:t>része az Európa 2020 stratégia erőforrás-hatékonysággal kapcsolatos kiemelt kezdeményezésének. Támogatja az erőforrás-hatékony, alacsony szén-dioxid-kibocsátású gazdaság felé történő elmozdulást</a:t>
            </a:r>
            <a:r>
              <a:rPr lang="hu-HU" sz="2200" dirty="0" smtClean="0">
                <a:latin typeface="+mj-lt"/>
              </a:rPr>
              <a:t>.</a:t>
            </a:r>
          </a:p>
          <a:p>
            <a:pPr algn="just"/>
            <a:endParaRPr lang="hu-HU" sz="2200" dirty="0" smtClean="0">
              <a:latin typeface="+mj-lt"/>
            </a:endParaRPr>
          </a:p>
          <a:p>
            <a:pPr algn="just"/>
            <a:r>
              <a:rPr lang="hu-HU" sz="2200" dirty="0" smtClean="0">
                <a:latin typeface="+mj-lt"/>
              </a:rPr>
              <a:t>Az </a:t>
            </a:r>
            <a:r>
              <a:rPr lang="hu-HU" sz="2200" dirty="0">
                <a:latin typeface="+mj-lt"/>
              </a:rPr>
              <a:t>elhasználódott </a:t>
            </a:r>
            <a:r>
              <a:rPr lang="hu-HU" sz="2200" dirty="0" smtClean="0">
                <a:latin typeface="+mj-lt"/>
              </a:rPr>
              <a:t>járművekről szóló irányelv</a:t>
            </a:r>
            <a:r>
              <a:rPr lang="hu-HU" sz="2200" dirty="0">
                <a:latin typeface="+mj-lt"/>
              </a:rPr>
              <a:t> célja az elhasználódott </a:t>
            </a:r>
            <a:r>
              <a:rPr lang="hu-HU" sz="2200" b="1" dirty="0">
                <a:latin typeface="+mj-lt"/>
              </a:rPr>
              <a:t>járművekből és azok alkatrészeiből származó hulladék </a:t>
            </a:r>
            <a:r>
              <a:rPr lang="hu-HU" sz="2200" b="1" dirty="0" smtClean="0">
                <a:latin typeface="+mj-lt"/>
              </a:rPr>
              <a:t>csökkentése</a:t>
            </a:r>
            <a:r>
              <a:rPr lang="hu-HU" sz="2200" dirty="0" smtClean="0">
                <a:latin typeface="+mj-lt"/>
              </a:rPr>
              <a:t>. Arra </a:t>
            </a:r>
            <a:r>
              <a:rPr lang="hu-HU" sz="2200" dirty="0">
                <a:latin typeface="+mj-lt"/>
              </a:rPr>
              <a:t>ösztönözte </a:t>
            </a:r>
            <a:r>
              <a:rPr lang="hu-HU" sz="2200" dirty="0" smtClean="0">
                <a:latin typeface="+mj-lt"/>
              </a:rPr>
              <a:t>a </a:t>
            </a:r>
            <a:r>
              <a:rPr lang="hu-HU" sz="2200" dirty="0">
                <a:latin typeface="+mj-lt"/>
              </a:rPr>
              <a:t>járműgyártókat és importőröket, hogy korlátozzák a veszélyes anyagok mennyiségét, </a:t>
            </a:r>
            <a:r>
              <a:rPr lang="hu-HU" sz="2200" dirty="0" smtClean="0">
                <a:latin typeface="+mj-lt"/>
              </a:rPr>
              <a:t>és </a:t>
            </a:r>
            <a:r>
              <a:rPr lang="hu-HU" sz="2200" dirty="0">
                <a:latin typeface="+mj-lt"/>
              </a:rPr>
              <a:t>javítsák a visszanyert anyagok felhasználását</a:t>
            </a:r>
            <a:r>
              <a:rPr lang="hu-HU" sz="2200" dirty="0" smtClean="0">
                <a:latin typeface="+mj-lt"/>
              </a:rPr>
              <a:t>.</a:t>
            </a:r>
          </a:p>
        </p:txBody>
      </p:sp>
      <p:sp>
        <p:nvSpPr>
          <p:cNvPr id="4" name="Téglalap 3"/>
          <p:cNvSpPr/>
          <p:nvPr/>
        </p:nvSpPr>
        <p:spPr>
          <a:xfrm>
            <a:off x="1763688" y="422"/>
            <a:ext cx="6768752" cy="1323439"/>
          </a:xfrm>
          <a:prstGeom prst="rect">
            <a:avLst/>
          </a:prstGeom>
        </p:spPr>
        <p:txBody>
          <a:bodyPr wrap="square">
            <a:spAutoFit/>
          </a:bodyPr>
          <a:lstStyle/>
          <a:p>
            <a:pPr algn="ctr"/>
            <a:r>
              <a:rPr lang="hu-HU" sz="4000" dirty="0">
                <a:latin typeface="+mj-lt"/>
              </a:rPr>
              <a:t>Erőforrás-hatékonyság és a körforgásos gazdaság</a:t>
            </a:r>
          </a:p>
        </p:txBody>
      </p:sp>
    </p:spTree>
    <p:extLst>
      <p:ext uri="{BB962C8B-B14F-4D97-AF65-F5344CB8AC3E}">
        <p14:creationId xmlns:p14="http://schemas.microsoft.com/office/powerpoint/2010/main" val="2537077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63688" y="422"/>
            <a:ext cx="6768752" cy="1323439"/>
          </a:xfrm>
          <a:prstGeom prst="rect">
            <a:avLst/>
          </a:prstGeom>
        </p:spPr>
        <p:txBody>
          <a:bodyPr wrap="square">
            <a:spAutoFit/>
          </a:bodyPr>
          <a:lstStyle/>
          <a:p>
            <a:pPr algn="ctr"/>
            <a:r>
              <a:rPr lang="hu-HU" sz="4000" dirty="0">
                <a:latin typeface="+mj-lt"/>
              </a:rPr>
              <a:t>Erőforrás-hatékonyság és a körforgásos gazdaság</a:t>
            </a:r>
          </a:p>
        </p:txBody>
      </p:sp>
      <p:sp>
        <p:nvSpPr>
          <p:cNvPr id="3" name="Szövegdoboz 2"/>
          <p:cNvSpPr txBox="1"/>
          <p:nvPr/>
        </p:nvSpPr>
        <p:spPr>
          <a:xfrm>
            <a:off x="462739" y="1556792"/>
            <a:ext cx="8208912" cy="2246769"/>
          </a:xfrm>
          <a:prstGeom prst="rect">
            <a:avLst/>
          </a:prstGeom>
          <a:noFill/>
        </p:spPr>
        <p:txBody>
          <a:bodyPr wrap="square" rtlCol="0">
            <a:spAutoFit/>
          </a:bodyPr>
          <a:lstStyle/>
          <a:p>
            <a:pPr algn="just"/>
            <a:r>
              <a:rPr lang="hu-HU" sz="2000" b="1" dirty="0">
                <a:latin typeface="+mj-lt"/>
              </a:rPr>
              <a:t>Az európai hulladékpolitika </a:t>
            </a:r>
            <a:r>
              <a:rPr lang="hu-HU" sz="2000" dirty="0">
                <a:latin typeface="+mj-lt"/>
              </a:rPr>
              <a:t>hosszú múltra tekint vissza </a:t>
            </a:r>
            <a:r>
              <a:rPr lang="hu-HU" sz="2000" dirty="0" smtClean="0">
                <a:latin typeface="+mj-lt"/>
              </a:rPr>
              <a:t>és a </a:t>
            </a:r>
            <a:r>
              <a:rPr lang="hu-HU" sz="2000" dirty="0">
                <a:latin typeface="+mj-lt"/>
              </a:rPr>
              <a:t>környezeti szempontból fenntartható hulladékgazdálkodásra összpontosít. </a:t>
            </a:r>
          </a:p>
          <a:p>
            <a:pPr algn="just"/>
            <a:r>
              <a:rPr lang="hu-HU" sz="2000" b="1" dirty="0">
                <a:latin typeface="+mj-lt"/>
              </a:rPr>
              <a:t>Jelenleg fejenként nagyjából 16 tonnányi anyagot </a:t>
            </a:r>
            <a:r>
              <a:rPr lang="hu-HU" sz="2000" dirty="0">
                <a:latin typeface="+mj-lt"/>
              </a:rPr>
              <a:t>használnak fel évente az Unióban, amelyből 10 tonna kerül az </a:t>
            </a:r>
            <a:r>
              <a:rPr lang="hu-HU" sz="2000" dirty="0" smtClean="0">
                <a:latin typeface="+mj-lt"/>
              </a:rPr>
              <a:t>anyagkészletekbe, </a:t>
            </a:r>
            <a:r>
              <a:rPr lang="hu-HU" sz="2000" dirty="0">
                <a:latin typeface="+mj-lt"/>
              </a:rPr>
              <a:t>6 tonna pedig hulladékként hagyja el a gazdaságot. A települési hulladék körülbelül egyharmadát hulladéklerakókban helyezik el, és kevesebb mint felét újrahasznosítják, illetve komposztálják. </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13" t="29205" r="20993" b="9203"/>
          <a:stretch/>
        </p:blipFill>
        <p:spPr bwMode="auto">
          <a:xfrm>
            <a:off x="3707904" y="3933056"/>
            <a:ext cx="4464496" cy="262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3707904" y="6559410"/>
            <a:ext cx="2305439" cy="253916"/>
          </a:xfrm>
          <a:prstGeom prst="rect">
            <a:avLst/>
          </a:prstGeom>
          <a:noFill/>
        </p:spPr>
        <p:txBody>
          <a:bodyPr wrap="none" rtlCol="0">
            <a:spAutoFit/>
          </a:bodyPr>
          <a:lstStyle/>
          <a:p>
            <a:r>
              <a:rPr lang="hu-HU" sz="1050" dirty="0" smtClean="0">
                <a:latin typeface="+mj-lt"/>
              </a:rPr>
              <a:t>Forrás: </a:t>
            </a:r>
            <a:r>
              <a:rPr lang="hu-HU" sz="1050" dirty="0">
                <a:latin typeface="+mj-lt"/>
              </a:rPr>
              <a:t>https://</a:t>
            </a:r>
            <a:r>
              <a:rPr lang="hu-HU" sz="1050" dirty="0" smtClean="0">
                <a:latin typeface="+mj-lt"/>
              </a:rPr>
              <a:t>www.europarl.europa.eu</a:t>
            </a:r>
            <a:endParaRPr lang="hu-HU" sz="1050" dirty="0">
              <a:latin typeface="+mj-lt"/>
            </a:endParaRPr>
          </a:p>
        </p:txBody>
      </p:sp>
    </p:spTree>
    <p:extLst>
      <p:ext uri="{BB962C8B-B14F-4D97-AF65-F5344CB8AC3E}">
        <p14:creationId xmlns:p14="http://schemas.microsoft.com/office/powerpoint/2010/main" val="1515164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95536" y="1700808"/>
            <a:ext cx="4068452" cy="2554545"/>
          </a:xfrm>
          <a:prstGeom prst="rect">
            <a:avLst/>
          </a:prstGeom>
        </p:spPr>
        <p:txBody>
          <a:bodyPr wrap="square">
            <a:spAutoFit/>
          </a:bodyPr>
          <a:lstStyle/>
          <a:p>
            <a:pPr algn="just"/>
            <a:r>
              <a:rPr lang="hu-HU" sz="2000" b="1" dirty="0" smtClean="0">
                <a:latin typeface="+mj-lt"/>
              </a:rPr>
              <a:t>A</a:t>
            </a:r>
            <a:r>
              <a:rPr lang="hu-HU" sz="2000" b="1" dirty="0">
                <a:latin typeface="+mj-lt"/>
              </a:rPr>
              <a:t> hulladéklerakókról szóló </a:t>
            </a:r>
            <a:r>
              <a:rPr lang="hu-HU" sz="2000" b="1" dirty="0" smtClean="0">
                <a:latin typeface="+mj-lt"/>
              </a:rPr>
              <a:t>1999/31/EK irányelv célja</a:t>
            </a:r>
            <a:r>
              <a:rPr lang="hu-HU" sz="2000" dirty="0" smtClean="0">
                <a:latin typeface="+mj-lt"/>
              </a:rPr>
              <a:t>, </a:t>
            </a:r>
            <a:r>
              <a:rPr lang="hu-HU" sz="2000" dirty="0">
                <a:latin typeface="+mj-lt"/>
              </a:rPr>
              <a:t>hogy megelőzze vagy </a:t>
            </a:r>
            <a:r>
              <a:rPr lang="hu-HU" sz="2000" b="1" dirty="0">
                <a:latin typeface="+mj-lt"/>
              </a:rPr>
              <a:t>csökkentse a hulladéklerakók </a:t>
            </a:r>
            <a:r>
              <a:rPr lang="hu-HU" sz="2000" dirty="0">
                <a:latin typeface="+mj-lt"/>
              </a:rPr>
              <a:t>miatt a </a:t>
            </a:r>
            <a:r>
              <a:rPr lang="hu-HU" sz="2000" dirty="0" smtClean="0">
                <a:latin typeface="+mj-lt"/>
              </a:rPr>
              <a:t>környezetet, </a:t>
            </a:r>
            <a:r>
              <a:rPr lang="hu-HU" sz="2000" dirty="0">
                <a:latin typeface="+mj-lt"/>
              </a:rPr>
              <a:t>és különösen a felszíni vizeket, a felszín alatti vizeket, a talajt és a levegőt, valamint az emberi egészséget érő káros hatásokat</a:t>
            </a:r>
            <a:r>
              <a:rPr lang="hu-HU" sz="2000">
                <a:latin typeface="+mj-lt"/>
              </a:rPr>
              <a:t>. </a:t>
            </a:r>
            <a:endParaRPr lang="hu-HU" sz="2000" dirty="0" smtClean="0">
              <a:latin typeface="+mj-lt"/>
            </a:endParaRPr>
          </a:p>
        </p:txBody>
      </p:sp>
      <p:sp>
        <p:nvSpPr>
          <p:cNvPr id="4" name="Téglalap 3"/>
          <p:cNvSpPr/>
          <p:nvPr/>
        </p:nvSpPr>
        <p:spPr>
          <a:xfrm>
            <a:off x="1763688" y="422"/>
            <a:ext cx="6768752" cy="1323439"/>
          </a:xfrm>
          <a:prstGeom prst="rect">
            <a:avLst/>
          </a:prstGeom>
        </p:spPr>
        <p:txBody>
          <a:bodyPr wrap="square">
            <a:spAutoFit/>
          </a:bodyPr>
          <a:lstStyle/>
          <a:p>
            <a:pPr algn="ctr"/>
            <a:r>
              <a:rPr lang="hu-HU" sz="4000" dirty="0">
                <a:latin typeface="+mj-lt"/>
              </a:rPr>
              <a:t>Erőforrás-hatékonyság és a körforgásos gazdaság</a:t>
            </a: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805" y="1398496"/>
            <a:ext cx="4140667" cy="5054840"/>
          </a:xfrm>
          <a:prstGeom prst="rect">
            <a:avLst/>
          </a:prstGeom>
        </p:spPr>
      </p:pic>
      <p:sp>
        <p:nvSpPr>
          <p:cNvPr id="6" name="Szövegdoboz 5"/>
          <p:cNvSpPr txBox="1"/>
          <p:nvPr/>
        </p:nvSpPr>
        <p:spPr>
          <a:xfrm>
            <a:off x="4679805" y="6459388"/>
            <a:ext cx="3005503" cy="307777"/>
          </a:xfrm>
          <a:prstGeom prst="rect">
            <a:avLst/>
          </a:prstGeom>
          <a:noFill/>
        </p:spPr>
        <p:txBody>
          <a:bodyPr wrap="none" rtlCol="0">
            <a:spAutoFit/>
          </a:bodyPr>
          <a:lstStyle/>
          <a:p>
            <a:r>
              <a:rPr lang="hu-HU" sz="1400" dirty="0" smtClean="0">
                <a:latin typeface="+mj-lt"/>
              </a:rPr>
              <a:t>Forrás: </a:t>
            </a:r>
            <a:r>
              <a:rPr lang="hu-HU" sz="1400" dirty="0">
                <a:latin typeface="+mj-lt"/>
              </a:rPr>
              <a:t>https://</a:t>
            </a:r>
            <a:r>
              <a:rPr lang="hu-HU" sz="1400" dirty="0" smtClean="0">
                <a:latin typeface="+mj-lt"/>
              </a:rPr>
              <a:t>www.europarl.europa.eu</a:t>
            </a:r>
            <a:endParaRPr lang="hu-HU" sz="1400" dirty="0">
              <a:latin typeface="+mj-lt"/>
            </a:endParaRPr>
          </a:p>
        </p:txBody>
      </p:sp>
    </p:spTree>
    <p:extLst>
      <p:ext uri="{BB962C8B-B14F-4D97-AF65-F5344CB8AC3E}">
        <p14:creationId xmlns:p14="http://schemas.microsoft.com/office/powerpoint/2010/main" val="3334752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961187"/>
            <a:ext cx="5360299" cy="4093428"/>
          </a:xfrm>
          <a:prstGeom prst="rect">
            <a:avLst/>
          </a:prstGeom>
        </p:spPr>
        <p:txBody>
          <a:bodyPr wrap="square">
            <a:spAutoFit/>
          </a:bodyPr>
          <a:lstStyle/>
          <a:p>
            <a:pPr algn="just"/>
            <a:r>
              <a:rPr lang="hu-HU" sz="2000" dirty="0" smtClean="0">
                <a:latin typeface="+mj-lt"/>
              </a:rPr>
              <a:t>A </a:t>
            </a:r>
            <a:r>
              <a:rPr lang="hu-HU" sz="2000" dirty="0">
                <a:latin typeface="+mj-lt"/>
              </a:rPr>
              <a:t>Bizottság </a:t>
            </a:r>
            <a:r>
              <a:rPr lang="hu-HU" sz="2000" dirty="0" smtClean="0">
                <a:latin typeface="+mj-lt"/>
              </a:rPr>
              <a:t>2015</a:t>
            </a:r>
            <a:r>
              <a:rPr lang="hu-HU" sz="2000" dirty="0">
                <a:latin typeface="+mj-lt"/>
              </a:rPr>
              <a:t> </a:t>
            </a:r>
            <a:r>
              <a:rPr lang="hu-HU" sz="2000" dirty="0" smtClean="0">
                <a:latin typeface="+mj-lt"/>
              </a:rPr>
              <a:t>decemberében </a:t>
            </a:r>
            <a:r>
              <a:rPr lang="hu-HU" sz="2000" dirty="0">
                <a:latin typeface="+mj-lt"/>
              </a:rPr>
              <a:t>benyújtotta a </a:t>
            </a:r>
            <a:r>
              <a:rPr lang="hu-HU" sz="2000" b="1" dirty="0">
                <a:latin typeface="+mj-lt"/>
              </a:rPr>
              <a:t>körforgásos gazdaságra vonatkozó cselekvési </a:t>
            </a:r>
            <a:r>
              <a:rPr lang="hu-HU" sz="2000" b="1" dirty="0" smtClean="0">
                <a:latin typeface="+mj-lt"/>
              </a:rPr>
              <a:t>tervet</a:t>
            </a:r>
            <a:r>
              <a:rPr lang="hu-HU" sz="2000" dirty="0" smtClean="0">
                <a:latin typeface="+mj-lt"/>
              </a:rPr>
              <a:t>, amelyet 2018-ban fogadtak el és az alábbiakat foglalja magába: </a:t>
            </a:r>
          </a:p>
          <a:p>
            <a:pPr marL="285750" indent="-285750" algn="just">
              <a:buFont typeface="Arial" panose="020B0604020202020204" pitchFamily="34" charset="0"/>
              <a:buChar char="•"/>
            </a:pPr>
            <a:r>
              <a:rPr lang="hu-HU" sz="2000" b="1" dirty="0" smtClean="0">
                <a:latin typeface="+mj-lt"/>
              </a:rPr>
              <a:t>a </a:t>
            </a:r>
            <a:r>
              <a:rPr lang="hu-HU" sz="2000" b="1" dirty="0">
                <a:latin typeface="+mj-lt"/>
              </a:rPr>
              <a:t>települési hulladék tekintetében </a:t>
            </a:r>
            <a:r>
              <a:rPr lang="hu-HU" sz="2000" dirty="0">
                <a:latin typeface="+mj-lt"/>
              </a:rPr>
              <a:t>2035-re 65%-os közös uniós újrafeldolgozási célérték (2025-re 55% és 2030-ra 60%);</a:t>
            </a:r>
          </a:p>
          <a:p>
            <a:pPr marL="285750" indent="-285750" algn="just">
              <a:buFont typeface="Arial" panose="020B0604020202020204" pitchFamily="34" charset="0"/>
              <a:buChar char="•"/>
            </a:pPr>
            <a:r>
              <a:rPr lang="hu-HU" sz="2000" b="1" dirty="0">
                <a:latin typeface="+mj-lt"/>
              </a:rPr>
              <a:t>a csomagolási hulladék tekintetében </a:t>
            </a:r>
            <a:r>
              <a:rPr lang="hu-HU" sz="2000" dirty="0">
                <a:latin typeface="+mj-lt"/>
              </a:rPr>
              <a:t>2030-ra 70%-os közös uniós újrafeldolgozási célérték;</a:t>
            </a:r>
          </a:p>
          <a:p>
            <a:pPr marL="285750" indent="-285750" algn="just">
              <a:buFont typeface="Arial" panose="020B0604020202020204" pitchFamily="34" charset="0"/>
              <a:buChar char="•"/>
            </a:pPr>
            <a:r>
              <a:rPr lang="hu-HU" sz="2000" b="1" dirty="0">
                <a:latin typeface="+mj-lt"/>
              </a:rPr>
              <a:t>a hulladéklerakók igénybevételének csökkentésére </a:t>
            </a:r>
            <a:r>
              <a:rPr lang="hu-HU" sz="2000" dirty="0">
                <a:latin typeface="+mj-lt"/>
              </a:rPr>
              <a:t>vonatkozóan kötelezően meghatározott célérték (2035-ra legfeljebb 10%) a települési hulladék tekintetében</a:t>
            </a:r>
            <a:r>
              <a:rPr lang="hu-HU" sz="2000" dirty="0" smtClean="0">
                <a:latin typeface="+mj-lt"/>
              </a:rPr>
              <a:t>;</a:t>
            </a:r>
            <a:endParaRPr lang="hu-HU" sz="2000" dirty="0">
              <a:latin typeface="+mj-lt"/>
            </a:endParaRPr>
          </a:p>
        </p:txBody>
      </p:sp>
      <p:sp>
        <p:nvSpPr>
          <p:cNvPr id="4" name="Téglalap 3"/>
          <p:cNvSpPr/>
          <p:nvPr/>
        </p:nvSpPr>
        <p:spPr>
          <a:xfrm>
            <a:off x="1763688" y="422"/>
            <a:ext cx="6768752" cy="1323439"/>
          </a:xfrm>
          <a:prstGeom prst="rect">
            <a:avLst/>
          </a:prstGeom>
        </p:spPr>
        <p:txBody>
          <a:bodyPr wrap="square">
            <a:spAutoFit/>
          </a:bodyPr>
          <a:lstStyle/>
          <a:p>
            <a:pPr algn="ctr"/>
            <a:r>
              <a:rPr lang="hu-HU" sz="4000" dirty="0">
                <a:latin typeface="+mj-lt"/>
              </a:rPr>
              <a:t>Erőforrás-hatékonyság és a körforgásos gazdaság</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884" y="1844825"/>
            <a:ext cx="3234700" cy="3720230"/>
          </a:xfrm>
          <a:prstGeom prst="rect">
            <a:avLst/>
          </a:prstGeom>
        </p:spPr>
      </p:pic>
      <p:sp>
        <p:nvSpPr>
          <p:cNvPr id="5" name="Szövegdoboz 4"/>
          <p:cNvSpPr txBox="1"/>
          <p:nvPr/>
        </p:nvSpPr>
        <p:spPr>
          <a:xfrm>
            <a:off x="5851884" y="5534972"/>
            <a:ext cx="1989647" cy="261610"/>
          </a:xfrm>
          <a:prstGeom prst="rect">
            <a:avLst/>
          </a:prstGeom>
          <a:noFill/>
        </p:spPr>
        <p:txBody>
          <a:bodyPr wrap="none" rtlCol="0">
            <a:spAutoFit/>
          </a:bodyPr>
          <a:lstStyle/>
          <a:p>
            <a:r>
              <a:rPr lang="hu-HU" sz="1100" dirty="0" smtClean="0">
                <a:latin typeface="+mj-lt"/>
              </a:rPr>
              <a:t>Forrás: </a:t>
            </a:r>
            <a:r>
              <a:rPr lang="hu-HU" sz="1100" dirty="0">
                <a:latin typeface="+mj-lt"/>
              </a:rPr>
              <a:t>https://</a:t>
            </a:r>
            <a:r>
              <a:rPr lang="hu-HU" sz="1100" dirty="0" smtClean="0">
                <a:latin typeface="+mj-lt"/>
              </a:rPr>
              <a:t>eur-lex.europa.eu</a:t>
            </a:r>
            <a:endParaRPr lang="hu-HU" sz="1100" dirty="0">
              <a:latin typeface="+mj-lt"/>
            </a:endParaRPr>
          </a:p>
        </p:txBody>
      </p:sp>
    </p:spTree>
    <p:extLst>
      <p:ext uri="{BB962C8B-B14F-4D97-AF65-F5344CB8AC3E}">
        <p14:creationId xmlns:p14="http://schemas.microsoft.com/office/powerpoint/2010/main" val="117571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539552" y="1628800"/>
            <a:ext cx="8136904" cy="5016758"/>
          </a:xfrm>
          <a:prstGeom prst="rect">
            <a:avLst/>
          </a:prstGeom>
        </p:spPr>
        <p:txBody>
          <a:bodyPr wrap="square">
            <a:spAutoFit/>
          </a:bodyPr>
          <a:lstStyle/>
          <a:p>
            <a:pPr algn="just"/>
            <a:r>
              <a:rPr lang="hu-HU" sz="2000" dirty="0">
                <a:latin typeface="+mj-lt"/>
              </a:rPr>
              <a:t>2018. január 16-án a Bizottság közleményt adott ki a műanyagok körforgásos gazdaságban betöltött szerepével kapcsolatos európai stratégiáról. </a:t>
            </a:r>
            <a:endParaRPr lang="hu-HU" sz="2000" dirty="0" smtClean="0">
              <a:latin typeface="+mj-lt"/>
            </a:endParaRPr>
          </a:p>
          <a:p>
            <a:pPr algn="just"/>
            <a:r>
              <a:rPr lang="hu-HU" sz="2000" dirty="0" smtClean="0">
                <a:latin typeface="+mj-lt"/>
              </a:rPr>
              <a:t>A </a:t>
            </a:r>
            <a:r>
              <a:rPr lang="hu-HU" sz="2000" dirty="0">
                <a:latin typeface="+mj-lt"/>
              </a:rPr>
              <a:t>stratégia </a:t>
            </a:r>
            <a:r>
              <a:rPr lang="hu-HU" sz="2000" dirty="0" smtClean="0">
                <a:latin typeface="+mj-lt"/>
              </a:rPr>
              <a:t>szerint a </a:t>
            </a:r>
            <a:r>
              <a:rPr lang="hu-HU" sz="2000" dirty="0">
                <a:latin typeface="+mj-lt"/>
              </a:rPr>
              <a:t>legfontosabb </a:t>
            </a:r>
            <a:r>
              <a:rPr lang="hu-HU" sz="2000" dirty="0" smtClean="0">
                <a:latin typeface="+mj-lt"/>
              </a:rPr>
              <a:t>kihívások </a:t>
            </a:r>
            <a:r>
              <a:rPr lang="hu-HU" sz="2000" b="1" dirty="0" smtClean="0">
                <a:latin typeface="+mj-lt"/>
              </a:rPr>
              <a:t>a </a:t>
            </a:r>
            <a:r>
              <a:rPr lang="hu-HU" sz="2000" b="1" dirty="0">
                <a:latin typeface="+mj-lt"/>
              </a:rPr>
              <a:t>műanyaghulladék alacsony újrafelhasználási és újrafeldolgozási </a:t>
            </a:r>
            <a:r>
              <a:rPr lang="hu-HU" sz="2000" b="1" dirty="0" smtClean="0">
                <a:latin typeface="+mj-lt"/>
              </a:rPr>
              <a:t>aránya</a:t>
            </a:r>
            <a:r>
              <a:rPr lang="hu-HU" sz="2000" dirty="0" smtClean="0">
                <a:latin typeface="+mj-lt"/>
              </a:rPr>
              <a:t>, </a:t>
            </a:r>
            <a:r>
              <a:rPr lang="hu-HU" sz="2000" dirty="0">
                <a:latin typeface="+mj-lt"/>
              </a:rPr>
              <a:t>a </a:t>
            </a:r>
            <a:r>
              <a:rPr lang="hu-HU" sz="2000" b="1" dirty="0">
                <a:latin typeface="+mj-lt"/>
              </a:rPr>
              <a:t>műanyag gyártásához és égetéséhez kapcsolódó </a:t>
            </a:r>
            <a:r>
              <a:rPr lang="hu-HU" sz="2000" b="1" dirty="0" err="1" smtClean="0">
                <a:latin typeface="+mj-lt"/>
              </a:rPr>
              <a:t>üvegházhatásúgáz-kibocsátás</a:t>
            </a:r>
            <a:r>
              <a:rPr lang="hu-HU" sz="2000" dirty="0" smtClean="0">
                <a:latin typeface="+mj-lt"/>
              </a:rPr>
              <a:t>, </a:t>
            </a:r>
            <a:r>
              <a:rPr lang="hu-HU" sz="2000" dirty="0">
                <a:latin typeface="+mj-lt"/>
              </a:rPr>
              <a:t>valamint a </a:t>
            </a:r>
            <a:r>
              <a:rPr lang="hu-HU" sz="2000" b="1" dirty="0">
                <a:latin typeface="+mj-lt"/>
              </a:rPr>
              <a:t>műanyaghulladék </a:t>
            </a:r>
            <a:r>
              <a:rPr lang="hu-HU" sz="2000" b="1" dirty="0" smtClean="0">
                <a:latin typeface="+mj-lt"/>
              </a:rPr>
              <a:t>jelenléte </a:t>
            </a:r>
            <a:r>
              <a:rPr lang="hu-HU" sz="2000" b="1" dirty="0">
                <a:latin typeface="+mj-lt"/>
              </a:rPr>
              <a:t>az óceánokban</a:t>
            </a:r>
            <a:r>
              <a:rPr lang="hu-HU" sz="2000" dirty="0">
                <a:latin typeface="+mj-lt"/>
              </a:rPr>
              <a:t>.</a:t>
            </a:r>
          </a:p>
          <a:p>
            <a:pPr algn="just"/>
            <a:endParaRPr lang="hu-HU" sz="2000" dirty="0" smtClean="0">
              <a:latin typeface="+mj-lt"/>
            </a:endParaRPr>
          </a:p>
          <a:p>
            <a:pPr algn="just"/>
            <a:r>
              <a:rPr lang="hu-HU" sz="2000" b="1" dirty="0" smtClean="0">
                <a:latin typeface="+mj-lt"/>
              </a:rPr>
              <a:t>A betiltandó </a:t>
            </a:r>
            <a:r>
              <a:rPr lang="hu-HU" sz="2000" b="1" dirty="0">
                <a:latin typeface="+mj-lt"/>
              </a:rPr>
              <a:t>termékek </a:t>
            </a:r>
            <a:r>
              <a:rPr lang="hu-HU" sz="2000" dirty="0">
                <a:latin typeface="+mj-lt"/>
              </a:rPr>
              <a:t>közé tartoznak a műanyag evőeszközök (villák, kések, kanalak és evőpálcikák), a műanyag tányérok és szívószálak, valamint a expandált polisztirolból készült étel- és italdobozok, továbbá a fültisztító pálcikák. </a:t>
            </a:r>
            <a:endParaRPr lang="hu-HU" sz="2000" dirty="0" smtClean="0">
              <a:latin typeface="+mj-lt"/>
            </a:endParaRPr>
          </a:p>
          <a:p>
            <a:pPr algn="just"/>
            <a:r>
              <a:rPr lang="hu-HU" sz="2000" b="1" dirty="0" smtClean="0">
                <a:latin typeface="+mj-lt"/>
              </a:rPr>
              <a:t>2025-től </a:t>
            </a:r>
            <a:r>
              <a:rPr lang="hu-HU" sz="2000" b="1" dirty="0">
                <a:latin typeface="+mj-lt"/>
              </a:rPr>
              <a:t>kezdődően </a:t>
            </a:r>
            <a:r>
              <a:rPr lang="hu-HU" sz="2000" dirty="0">
                <a:latin typeface="+mj-lt"/>
              </a:rPr>
              <a:t>a tagállamokban kötelező erejű célkitűzés lesz érvényben arra vonatkozóan, hogy minden </a:t>
            </a:r>
            <a:r>
              <a:rPr lang="hu-HU" sz="2000" dirty="0" err="1">
                <a:latin typeface="+mj-lt"/>
              </a:rPr>
              <a:t>PET-palack</a:t>
            </a:r>
            <a:r>
              <a:rPr lang="hu-HU" sz="2000" dirty="0">
                <a:latin typeface="+mj-lt"/>
              </a:rPr>
              <a:t> legalább 25%-ban </a:t>
            </a:r>
            <a:r>
              <a:rPr lang="hu-HU" sz="2000" dirty="0" err="1">
                <a:latin typeface="+mj-lt"/>
              </a:rPr>
              <a:t>újrafeldolgozott</a:t>
            </a:r>
            <a:r>
              <a:rPr lang="hu-HU" sz="2000" dirty="0">
                <a:latin typeface="+mj-lt"/>
              </a:rPr>
              <a:t> műanyagot tartalmazzon. </a:t>
            </a:r>
            <a:endParaRPr lang="hu-HU" sz="2000" dirty="0" smtClean="0">
              <a:latin typeface="+mj-lt"/>
            </a:endParaRPr>
          </a:p>
          <a:p>
            <a:pPr algn="just"/>
            <a:r>
              <a:rPr lang="hu-HU" sz="2000" b="1" dirty="0" smtClean="0">
                <a:latin typeface="+mj-lt"/>
              </a:rPr>
              <a:t>2030-ra </a:t>
            </a:r>
            <a:r>
              <a:rPr lang="hu-HU" sz="2000" b="1" dirty="0">
                <a:latin typeface="+mj-lt"/>
              </a:rPr>
              <a:t>az összes műanyag </a:t>
            </a:r>
            <a:r>
              <a:rPr lang="hu-HU" sz="2000" dirty="0">
                <a:latin typeface="+mj-lt"/>
              </a:rPr>
              <a:t>palacknak legalább 30%-ban újrahasznosított anyagot kell tartalmaznia.</a:t>
            </a:r>
          </a:p>
        </p:txBody>
      </p:sp>
      <p:sp>
        <p:nvSpPr>
          <p:cNvPr id="4" name="Téglalap 3"/>
          <p:cNvSpPr/>
          <p:nvPr/>
        </p:nvSpPr>
        <p:spPr>
          <a:xfrm>
            <a:off x="1763688" y="422"/>
            <a:ext cx="6768752" cy="1323439"/>
          </a:xfrm>
          <a:prstGeom prst="rect">
            <a:avLst/>
          </a:prstGeom>
        </p:spPr>
        <p:txBody>
          <a:bodyPr wrap="square">
            <a:spAutoFit/>
          </a:bodyPr>
          <a:lstStyle/>
          <a:p>
            <a:pPr algn="ctr"/>
            <a:r>
              <a:rPr lang="hu-HU" sz="4000" dirty="0">
                <a:latin typeface="+mj-lt"/>
              </a:rPr>
              <a:t>Erőforrás-hatékonyság és a körforgásos gazdaság</a:t>
            </a:r>
          </a:p>
        </p:txBody>
      </p:sp>
    </p:spTree>
    <p:extLst>
      <p:ext uri="{BB962C8B-B14F-4D97-AF65-F5344CB8AC3E}">
        <p14:creationId xmlns:p14="http://schemas.microsoft.com/office/powerpoint/2010/main" val="1879651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488976" y="188640"/>
            <a:ext cx="7488832" cy="1323439"/>
          </a:xfrm>
          <a:prstGeom prst="rect">
            <a:avLst/>
          </a:prstGeom>
        </p:spPr>
        <p:txBody>
          <a:bodyPr wrap="square">
            <a:spAutoFit/>
          </a:bodyPr>
          <a:lstStyle/>
          <a:p>
            <a:pPr algn="ctr"/>
            <a:r>
              <a:rPr lang="hu-HU" sz="4000" b="1" dirty="0">
                <a:latin typeface="+mj-lt"/>
              </a:rPr>
              <a:t>Fenntartható fogyasztás és termelés</a:t>
            </a:r>
          </a:p>
        </p:txBody>
      </p:sp>
      <p:sp>
        <p:nvSpPr>
          <p:cNvPr id="2" name="Téglalap 1"/>
          <p:cNvSpPr/>
          <p:nvPr/>
        </p:nvSpPr>
        <p:spPr>
          <a:xfrm>
            <a:off x="251520" y="1700808"/>
            <a:ext cx="8726288" cy="3477875"/>
          </a:xfrm>
          <a:prstGeom prst="rect">
            <a:avLst/>
          </a:prstGeom>
        </p:spPr>
        <p:txBody>
          <a:bodyPr wrap="square">
            <a:spAutoFit/>
          </a:bodyPr>
          <a:lstStyle/>
          <a:p>
            <a:pPr algn="just"/>
            <a:r>
              <a:rPr lang="hu-HU" sz="2000" b="1" dirty="0">
                <a:latin typeface="+mj-lt"/>
              </a:rPr>
              <a:t>A bolygó természeti erőforrásai </a:t>
            </a:r>
            <a:r>
              <a:rPr lang="hu-HU" sz="2000" dirty="0">
                <a:latin typeface="+mj-lt"/>
              </a:rPr>
              <a:t>véges mennyiségben állnak rendelkezésünkre. Ezért a termelés-fogyasztás tengelyén működő gazdaságok számára az utóbbi évtizedek egyik legnagyobb kihívása az </a:t>
            </a:r>
            <a:r>
              <a:rPr lang="hu-HU" sz="2000" b="1" dirty="0">
                <a:latin typeface="+mj-lt"/>
              </a:rPr>
              <a:t>erőforrások megóvása mellett biztosítani a megnövekedett fogyasztási igényekhez társuló termelési kapacitást</a:t>
            </a:r>
            <a:r>
              <a:rPr lang="hu-HU" sz="2000" dirty="0">
                <a:latin typeface="+mj-lt"/>
              </a:rPr>
              <a:t>.</a:t>
            </a:r>
          </a:p>
          <a:p>
            <a:pPr algn="just"/>
            <a:r>
              <a:rPr lang="hu-HU" sz="2000" dirty="0">
                <a:latin typeface="+mj-lt"/>
              </a:rPr>
              <a:t> </a:t>
            </a:r>
          </a:p>
          <a:p>
            <a:pPr algn="just"/>
            <a:r>
              <a:rPr lang="hu-HU" sz="2000" dirty="0">
                <a:latin typeface="+mj-lt"/>
              </a:rPr>
              <a:t>Az EU által 2008-ban elfogadott, </a:t>
            </a:r>
            <a:r>
              <a:rPr lang="hu-HU" sz="2000" b="1" dirty="0">
                <a:latin typeface="+mj-lt"/>
              </a:rPr>
              <a:t>a fenntartható fogyasztásra és termelésre (SCP)</a:t>
            </a:r>
            <a:r>
              <a:rPr lang="hu-HU" sz="2000" dirty="0">
                <a:latin typeface="+mj-lt"/>
              </a:rPr>
              <a:t>, valamint a fenntartható iparpolitikára vonatkozó javaslatcsomagok hivatottak javítani az előállított fogyasztási termékek környezeti teljesítményét, a fogyasztói tudatosság növelését, a fenntartható áruk és termelési technológiák előállításának és alkalmazásának ösztönzését, az Unió iparán belül az innovációk támogatását, továbbá a nemzetközi vonatkozású tényezők kezelését.</a:t>
            </a:r>
          </a:p>
        </p:txBody>
      </p:sp>
    </p:spTree>
    <p:extLst>
      <p:ext uri="{BB962C8B-B14F-4D97-AF65-F5344CB8AC3E}">
        <p14:creationId xmlns:p14="http://schemas.microsoft.com/office/powerpoint/2010/main" val="3792028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907704" y="392596"/>
            <a:ext cx="7144905" cy="707886"/>
          </a:xfrm>
          <a:prstGeom prst="rect">
            <a:avLst/>
          </a:prstGeom>
        </p:spPr>
        <p:txBody>
          <a:bodyPr wrap="none">
            <a:spAutoFit/>
          </a:bodyPr>
          <a:lstStyle/>
          <a:p>
            <a:r>
              <a:rPr lang="hu-HU" sz="4000" b="1" dirty="0">
                <a:latin typeface="+mj-lt"/>
              </a:rPr>
              <a:t>Uniós </a:t>
            </a:r>
            <a:r>
              <a:rPr lang="hu-HU" sz="4000" b="1" dirty="0" smtClean="0">
                <a:latin typeface="+mj-lt"/>
              </a:rPr>
              <a:t>szakpolitikák </a:t>
            </a:r>
            <a:r>
              <a:rPr lang="hu-HU" sz="4000" b="1" dirty="0">
                <a:latin typeface="+mj-lt"/>
              </a:rPr>
              <a:t>kialakulása</a:t>
            </a:r>
          </a:p>
        </p:txBody>
      </p:sp>
      <p:sp>
        <p:nvSpPr>
          <p:cNvPr id="5" name="Szövegdoboz 4"/>
          <p:cNvSpPr txBox="1"/>
          <p:nvPr/>
        </p:nvSpPr>
        <p:spPr>
          <a:xfrm>
            <a:off x="7968208" y="23264"/>
            <a:ext cx="1152128" cy="369332"/>
          </a:xfrm>
          <a:prstGeom prst="rect">
            <a:avLst/>
          </a:prstGeom>
          <a:noFill/>
        </p:spPr>
        <p:txBody>
          <a:bodyPr wrap="square" rtlCol="0">
            <a:spAutoFit/>
          </a:bodyPr>
          <a:lstStyle/>
          <a:p>
            <a:r>
              <a:rPr lang="hu-HU" dirty="0" smtClean="0"/>
              <a:t>Ismétlés</a:t>
            </a:r>
            <a:endParaRPr lang="hu-HU" dirty="0"/>
          </a:p>
        </p:txBody>
      </p:sp>
      <p:sp>
        <p:nvSpPr>
          <p:cNvPr id="6" name="Szövegdoboz 5"/>
          <p:cNvSpPr txBox="1"/>
          <p:nvPr/>
        </p:nvSpPr>
        <p:spPr>
          <a:xfrm>
            <a:off x="275412" y="1700808"/>
            <a:ext cx="8268860" cy="4648965"/>
          </a:xfrm>
          <a:prstGeom prst="rect">
            <a:avLst/>
          </a:prstGeom>
          <a:noFill/>
        </p:spPr>
        <p:txBody>
          <a:bodyPr wrap="square" rtlCol="0">
            <a:spAutoFit/>
          </a:bodyPr>
          <a:lstStyle/>
          <a:p>
            <a:pPr marL="342900" indent="-342900" algn="just">
              <a:lnSpc>
                <a:spcPct val="90000"/>
              </a:lnSpc>
              <a:buFont typeface="Arial" panose="020B0604020202020204" pitchFamily="34" charset="0"/>
              <a:buChar char="•"/>
            </a:pPr>
            <a:r>
              <a:rPr lang="hu-HU" sz="2800" dirty="0" smtClean="0">
                <a:latin typeface="+mj-lt"/>
              </a:rPr>
              <a:t>A legtöbb </a:t>
            </a:r>
            <a:r>
              <a:rPr lang="hu-HU" sz="2800" dirty="0">
                <a:latin typeface="+mj-lt"/>
              </a:rPr>
              <a:t>javaslat </a:t>
            </a:r>
            <a:r>
              <a:rPr lang="hu-HU" sz="2800" b="1" dirty="0">
                <a:latin typeface="+mj-lt"/>
              </a:rPr>
              <a:t>a tagállamoktól érkezik</a:t>
            </a:r>
            <a:r>
              <a:rPr lang="hu-HU" sz="2800" dirty="0">
                <a:latin typeface="+mj-lt"/>
              </a:rPr>
              <a:t>, illetve </a:t>
            </a:r>
            <a:r>
              <a:rPr lang="hu-HU" sz="2800" dirty="0" smtClean="0">
                <a:latin typeface="+mj-lt"/>
              </a:rPr>
              <a:t>az </a:t>
            </a:r>
            <a:r>
              <a:rPr lang="hu-HU" sz="2800" b="1" dirty="0" smtClean="0">
                <a:latin typeface="+mj-lt"/>
              </a:rPr>
              <a:t>érdekcsoportoktól</a:t>
            </a:r>
            <a:r>
              <a:rPr lang="hu-HU" sz="2800" dirty="0">
                <a:latin typeface="+mj-lt"/>
              </a:rPr>
              <a:t>, </a:t>
            </a:r>
            <a:r>
              <a:rPr lang="hu-HU" sz="2800" dirty="0" smtClean="0">
                <a:latin typeface="+mj-lt"/>
              </a:rPr>
              <a:t>a </a:t>
            </a:r>
            <a:r>
              <a:rPr lang="hu-HU" sz="2800" b="1" dirty="0" smtClean="0">
                <a:latin typeface="+mj-lt"/>
              </a:rPr>
              <a:t>regionális </a:t>
            </a:r>
            <a:r>
              <a:rPr lang="hu-HU" sz="2800" b="1" dirty="0">
                <a:latin typeface="+mj-lt"/>
              </a:rPr>
              <a:t>vagy </a:t>
            </a:r>
            <a:r>
              <a:rPr lang="hu-HU" sz="2800" b="1" dirty="0" smtClean="0">
                <a:latin typeface="+mj-lt"/>
              </a:rPr>
              <a:t>a helyi </a:t>
            </a:r>
            <a:r>
              <a:rPr lang="hu-HU" sz="2800" b="1" dirty="0">
                <a:latin typeface="+mj-lt"/>
              </a:rPr>
              <a:t>szervezetektől</a:t>
            </a:r>
            <a:r>
              <a:rPr lang="hu-HU" sz="2800" dirty="0">
                <a:latin typeface="+mj-lt"/>
              </a:rPr>
              <a:t>.</a:t>
            </a:r>
          </a:p>
          <a:p>
            <a:pPr marL="342900" indent="-342900" algn="just">
              <a:lnSpc>
                <a:spcPct val="90000"/>
              </a:lnSpc>
              <a:buFont typeface="Arial" panose="020B0604020202020204" pitchFamily="34" charset="0"/>
              <a:buChar char="•"/>
            </a:pPr>
            <a:endParaRPr lang="hu-HU" sz="2800" dirty="0">
              <a:latin typeface="+mj-lt"/>
            </a:endParaRPr>
          </a:p>
          <a:p>
            <a:pPr marL="342900" indent="-342900" algn="just">
              <a:lnSpc>
                <a:spcPct val="90000"/>
              </a:lnSpc>
              <a:buFont typeface="Arial" panose="020B0604020202020204" pitchFamily="34" charset="0"/>
              <a:buChar char="•"/>
            </a:pPr>
            <a:r>
              <a:rPr lang="hu-HU" sz="2800" dirty="0">
                <a:latin typeface="+mj-lt"/>
              </a:rPr>
              <a:t>Formailag természetesen ezekben az estekben is a </a:t>
            </a:r>
            <a:r>
              <a:rPr lang="hu-HU" sz="2800" b="1" dirty="0">
                <a:latin typeface="+mj-lt"/>
              </a:rPr>
              <a:t>Bizottságon</a:t>
            </a:r>
            <a:r>
              <a:rPr lang="hu-HU" sz="2800" dirty="0">
                <a:latin typeface="+mj-lt"/>
              </a:rPr>
              <a:t> és a többi illetékes </a:t>
            </a:r>
            <a:r>
              <a:rPr lang="hu-HU" sz="2800" b="1" dirty="0">
                <a:latin typeface="+mj-lt"/>
              </a:rPr>
              <a:t>uniós intézményen keresztül kell bonyolítani </a:t>
            </a:r>
            <a:r>
              <a:rPr lang="hu-HU" sz="2800" dirty="0">
                <a:latin typeface="+mj-lt"/>
              </a:rPr>
              <a:t>a folyamatot, vagyis a politikai rendeletekre, irányelvekre a </a:t>
            </a:r>
            <a:r>
              <a:rPr lang="hu-HU" sz="2800" b="1" dirty="0">
                <a:latin typeface="+mj-lt"/>
              </a:rPr>
              <a:t>Bizottságnak kell javaslatot tennie</a:t>
            </a:r>
            <a:r>
              <a:rPr lang="hu-HU" sz="2800" dirty="0">
                <a:latin typeface="+mj-lt"/>
              </a:rPr>
              <a:t>, és ezek </a:t>
            </a:r>
            <a:r>
              <a:rPr lang="hu-HU" sz="2800" b="1" dirty="0">
                <a:latin typeface="+mj-lt"/>
              </a:rPr>
              <a:t>a Tanács döntését </a:t>
            </a:r>
            <a:r>
              <a:rPr lang="hu-HU" sz="2800" dirty="0">
                <a:latin typeface="+mj-lt"/>
              </a:rPr>
              <a:t>és az </a:t>
            </a:r>
            <a:r>
              <a:rPr lang="hu-HU" sz="2800" b="1" dirty="0">
                <a:latin typeface="+mj-lt"/>
              </a:rPr>
              <a:t>Európai Parlament jóváhagyását követően lépnek életbe</a:t>
            </a:r>
            <a:r>
              <a:rPr lang="hu-HU" sz="2800" dirty="0">
                <a:latin typeface="+mj-lt"/>
              </a:rPr>
              <a:t>. </a:t>
            </a:r>
            <a:r>
              <a:rPr lang="hu-HU" sz="2400" b="1" dirty="0"/>
              <a:t> </a:t>
            </a:r>
            <a:endParaRPr lang="hu-HU" sz="2400" dirty="0"/>
          </a:p>
          <a:p>
            <a:pPr algn="just">
              <a:lnSpc>
                <a:spcPct val="90000"/>
              </a:lnSpc>
            </a:pPr>
            <a:endParaRPr lang="hu-HU" sz="2100" dirty="0">
              <a:solidFill>
                <a:srgbClr val="000000"/>
              </a:solidFill>
            </a:endParaRPr>
          </a:p>
        </p:txBody>
      </p:sp>
    </p:spTree>
    <p:extLst>
      <p:ext uri="{BB962C8B-B14F-4D97-AF65-F5344CB8AC3E}">
        <p14:creationId xmlns:p14="http://schemas.microsoft.com/office/powerpoint/2010/main" val="3562950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628800"/>
            <a:ext cx="8424936" cy="3785652"/>
          </a:xfrm>
          <a:prstGeom prst="rect">
            <a:avLst/>
          </a:prstGeom>
        </p:spPr>
        <p:txBody>
          <a:bodyPr wrap="square">
            <a:spAutoFit/>
          </a:bodyPr>
          <a:lstStyle/>
          <a:p>
            <a:pPr algn="just"/>
            <a:r>
              <a:rPr lang="hu-HU" sz="2000" b="1" dirty="0">
                <a:latin typeface="+mj-lt"/>
              </a:rPr>
              <a:t>Zöld közbeszerzés (GPP)</a:t>
            </a:r>
          </a:p>
          <a:p>
            <a:pPr algn="just"/>
            <a:r>
              <a:rPr lang="hu-HU" sz="2000" dirty="0">
                <a:latin typeface="+mj-lt"/>
              </a:rPr>
              <a:t>A GPP egy önkéntesen alkalmazott politika, amelynek célja a</a:t>
            </a:r>
            <a:r>
              <a:rPr lang="hu-HU" sz="2000" b="1" dirty="0">
                <a:latin typeface="+mj-lt"/>
              </a:rPr>
              <a:t> csökkentett környezetterhelésű termékek, szolgáltatások és munkálatok támogatása</a:t>
            </a:r>
            <a:r>
              <a:rPr lang="hu-HU" sz="2000" dirty="0">
                <a:latin typeface="+mj-lt"/>
              </a:rPr>
              <a:t>. Létrehozásával az EU a környezettudatos szemléletmód prioritására ösztönzi a közintézményeket. A zöldközbeszerzésben egyszerűen alkalmazhatók az ún. </a:t>
            </a:r>
            <a:r>
              <a:rPr lang="hu-HU" sz="2000" b="1" dirty="0" err="1">
                <a:latin typeface="+mj-lt"/>
              </a:rPr>
              <a:t>ökocímkével</a:t>
            </a:r>
            <a:r>
              <a:rPr lang="hu-HU" sz="2000" b="1" dirty="0">
                <a:latin typeface="+mj-lt"/>
              </a:rPr>
              <a:t> ellátott termékek</a:t>
            </a:r>
            <a:r>
              <a:rPr lang="hu-HU" sz="2000" dirty="0">
                <a:latin typeface="+mj-lt"/>
              </a:rPr>
              <a:t>, hiszen az </a:t>
            </a:r>
            <a:r>
              <a:rPr lang="hu-HU" sz="2000" dirty="0" err="1">
                <a:latin typeface="+mj-lt"/>
              </a:rPr>
              <a:t>ökocímke</a:t>
            </a:r>
            <a:r>
              <a:rPr lang="hu-HU" sz="2000" dirty="0">
                <a:latin typeface="+mj-lt"/>
              </a:rPr>
              <a:t> pont ezeknek a csökkentett környezetterhelésű termékeknek és szolgáltatásoknak a megkülönböztetésére szolgál.</a:t>
            </a:r>
          </a:p>
          <a:p>
            <a:pPr algn="just"/>
            <a:r>
              <a:rPr lang="hu-HU" sz="2000" dirty="0">
                <a:latin typeface="+mj-lt"/>
              </a:rPr>
              <a:t>A GPP mögött húzódó koncepció a piacon elérhető termékek és szolgáltatások zöldebbé tételét segíti, továbbá segíti a </a:t>
            </a:r>
            <a:r>
              <a:rPr lang="hu-HU" sz="2000" dirty="0" smtClean="0">
                <a:latin typeface="+mj-lt"/>
              </a:rPr>
              <a:t>hatóságokat </a:t>
            </a:r>
            <a:r>
              <a:rPr lang="hu-HU" sz="2000" dirty="0">
                <a:latin typeface="+mj-lt"/>
              </a:rPr>
              <a:t>a zöld közbeszerzések lebonyolításában. Az Európai Unió és Magyarország is rendelkezik saját </a:t>
            </a:r>
            <a:r>
              <a:rPr lang="hu-HU" sz="2000" dirty="0" err="1">
                <a:latin typeface="+mj-lt"/>
              </a:rPr>
              <a:t>ökocímkével</a:t>
            </a:r>
            <a:r>
              <a:rPr lang="hu-HU" sz="2000" dirty="0">
                <a:latin typeface="+mj-lt"/>
              </a:rPr>
              <a:t>. </a:t>
            </a:r>
            <a:endParaRPr lang="hu-HU" sz="2000" dirty="0" smtClean="0">
              <a:latin typeface="+mj-lt"/>
            </a:endParaRPr>
          </a:p>
        </p:txBody>
      </p:sp>
      <p:sp>
        <p:nvSpPr>
          <p:cNvPr id="4" name="Téglalap 3"/>
          <p:cNvSpPr/>
          <p:nvPr/>
        </p:nvSpPr>
        <p:spPr>
          <a:xfrm>
            <a:off x="1664927" y="476672"/>
            <a:ext cx="7497565" cy="707886"/>
          </a:xfrm>
          <a:prstGeom prst="rect">
            <a:avLst/>
          </a:prstGeom>
        </p:spPr>
        <p:txBody>
          <a:bodyPr wrap="none">
            <a:spAutoFit/>
          </a:bodyPr>
          <a:lstStyle/>
          <a:p>
            <a:pPr algn="ctr"/>
            <a:r>
              <a:rPr lang="hu-HU" sz="4000" dirty="0">
                <a:latin typeface="+mj-lt"/>
              </a:rPr>
              <a:t>Fenntartható fogyasztás és termelés</a:t>
            </a:r>
          </a:p>
        </p:txBody>
      </p:sp>
    </p:spTree>
    <p:extLst>
      <p:ext uri="{BB962C8B-B14F-4D97-AF65-F5344CB8AC3E}">
        <p14:creationId xmlns:p14="http://schemas.microsoft.com/office/powerpoint/2010/main" val="4291737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340768"/>
            <a:ext cx="8424936" cy="1477328"/>
          </a:xfrm>
          <a:prstGeom prst="rect">
            <a:avLst/>
          </a:prstGeom>
        </p:spPr>
        <p:txBody>
          <a:bodyPr wrap="square">
            <a:spAutoFit/>
          </a:bodyPr>
          <a:lstStyle/>
          <a:p>
            <a:pPr algn="just"/>
            <a:r>
              <a:rPr lang="hu-HU" b="1" dirty="0" smtClean="0">
                <a:latin typeface="+mj-lt"/>
              </a:rPr>
              <a:t>Környezetbarát </a:t>
            </a:r>
            <a:r>
              <a:rPr lang="hu-HU" b="1" dirty="0">
                <a:latin typeface="+mj-lt"/>
              </a:rPr>
              <a:t>védjegy (</a:t>
            </a:r>
            <a:r>
              <a:rPr lang="hu-HU" b="1" dirty="0" err="1">
                <a:latin typeface="+mj-lt"/>
              </a:rPr>
              <a:t>ökocímke</a:t>
            </a:r>
            <a:r>
              <a:rPr lang="hu-HU" b="1" dirty="0">
                <a:latin typeface="+mj-lt"/>
              </a:rPr>
              <a:t>)</a:t>
            </a:r>
            <a:endParaRPr lang="hu-HU" dirty="0">
              <a:latin typeface="+mj-lt"/>
            </a:endParaRPr>
          </a:p>
          <a:p>
            <a:pPr algn="just"/>
            <a:r>
              <a:rPr lang="hu-HU" dirty="0">
                <a:latin typeface="+mj-lt"/>
              </a:rPr>
              <a:t>A környezettudatos vásárlói réteg bővülésével növekszik az igény a környezetbarát termékek és szolgáltatások iránt. A </a:t>
            </a:r>
            <a:r>
              <a:rPr lang="hu-HU" b="1" dirty="0">
                <a:latin typeface="+mj-lt"/>
              </a:rPr>
              <a:t>vállalatok a védjegy megszerzésével igazolják</a:t>
            </a:r>
            <a:r>
              <a:rPr lang="hu-HU" dirty="0">
                <a:latin typeface="+mj-lt"/>
              </a:rPr>
              <a:t>, hogy kisebb környezeti ártalommal, energiafelhasználással és hulladékképződéssel állítják elő termékeiket</a:t>
            </a:r>
            <a:r>
              <a:rPr lang="hu-HU" dirty="0" smtClean="0">
                <a:latin typeface="+mj-lt"/>
              </a:rPr>
              <a:t>.</a:t>
            </a:r>
            <a:endParaRPr lang="hu-HU" b="1" dirty="0" smtClean="0">
              <a:latin typeface="+mj-lt"/>
            </a:endParaRPr>
          </a:p>
        </p:txBody>
      </p:sp>
      <p:sp>
        <p:nvSpPr>
          <p:cNvPr id="4" name="Téglalap 3"/>
          <p:cNvSpPr/>
          <p:nvPr/>
        </p:nvSpPr>
        <p:spPr>
          <a:xfrm>
            <a:off x="1664927" y="476672"/>
            <a:ext cx="7497565" cy="707886"/>
          </a:xfrm>
          <a:prstGeom prst="rect">
            <a:avLst/>
          </a:prstGeom>
        </p:spPr>
        <p:txBody>
          <a:bodyPr wrap="none">
            <a:spAutoFit/>
          </a:bodyPr>
          <a:lstStyle/>
          <a:p>
            <a:pPr algn="ctr"/>
            <a:r>
              <a:rPr lang="hu-HU" sz="4000" dirty="0">
                <a:latin typeface="+mj-lt"/>
              </a:rPr>
              <a:t>Fenntartható fogyasztás és termelés</a:t>
            </a:r>
          </a:p>
        </p:txBody>
      </p:sp>
      <p:sp>
        <p:nvSpPr>
          <p:cNvPr id="5" name="Téglalap 4"/>
          <p:cNvSpPr/>
          <p:nvPr/>
        </p:nvSpPr>
        <p:spPr>
          <a:xfrm>
            <a:off x="71500" y="5157192"/>
            <a:ext cx="8784976" cy="1477328"/>
          </a:xfrm>
          <a:prstGeom prst="rect">
            <a:avLst/>
          </a:prstGeom>
        </p:spPr>
        <p:txBody>
          <a:bodyPr wrap="square">
            <a:spAutoFit/>
          </a:bodyPr>
          <a:lstStyle/>
          <a:p>
            <a:pPr algn="just"/>
            <a:r>
              <a:rPr lang="hu-HU" b="1" dirty="0" err="1">
                <a:latin typeface="+mj-lt"/>
              </a:rPr>
              <a:t>Ökoinnovációs</a:t>
            </a:r>
            <a:r>
              <a:rPr lang="hu-HU" b="1" dirty="0">
                <a:latin typeface="+mj-lt"/>
              </a:rPr>
              <a:t> cselekvési terv</a:t>
            </a:r>
          </a:p>
          <a:p>
            <a:pPr algn="just"/>
            <a:r>
              <a:rPr lang="hu-HU" dirty="0">
                <a:latin typeface="+mj-lt"/>
              </a:rPr>
              <a:t>Az Európa 2020 stratégia „Innovatív Unió” kiemelt kezdeményezéséhez tartozik. A cselekvési terv célja az innovációs politika zöld technológiákra és az </a:t>
            </a:r>
            <a:r>
              <a:rPr lang="hu-HU" dirty="0" err="1">
                <a:latin typeface="+mj-lt"/>
              </a:rPr>
              <a:t>ökoinnovációra</a:t>
            </a:r>
            <a:r>
              <a:rPr lang="hu-HU" dirty="0">
                <a:latin typeface="+mj-lt"/>
              </a:rPr>
              <a:t> irányítása, amely által a környezetvédelmi politika kiemelt szerephez jut a gazdasági növekedés folyamatában.</a:t>
            </a: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818096"/>
            <a:ext cx="2181843" cy="2160240"/>
          </a:xfrm>
          <a:prstGeom prst="rect">
            <a:avLst/>
          </a:prstGeom>
        </p:spPr>
      </p:pic>
      <p:sp>
        <p:nvSpPr>
          <p:cNvPr id="7" name="Szövegdoboz 6"/>
          <p:cNvSpPr txBox="1"/>
          <p:nvPr/>
        </p:nvSpPr>
        <p:spPr>
          <a:xfrm>
            <a:off x="2771800" y="2990275"/>
            <a:ext cx="1512168" cy="2031325"/>
          </a:xfrm>
          <a:prstGeom prst="rect">
            <a:avLst/>
          </a:prstGeom>
          <a:noFill/>
        </p:spPr>
        <p:txBody>
          <a:bodyPr wrap="square" rtlCol="0">
            <a:spAutoFit/>
          </a:bodyPr>
          <a:lstStyle/>
          <a:p>
            <a:pPr algn="just"/>
            <a:r>
              <a:rPr lang="hu-HU" sz="1400" dirty="0">
                <a:latin typeface="+mj-lt"/>
              </a:rPr>
              <a:t>Magyarországon 1994 óta </a:t>
            </a:r>
            <a:r>
              <a:rPr lang="hu-HU" sz="1400" dirty="0" smtClean="0">
                <a:latin typeface="+mj-lt"/>
              </a:rPr>
              <a:t>használják ezt a jelzést, </a:t>
            </a:r>
            <a:r>
              <a:rPr lang="hu-HU" sz="1400" dirty="0">
                <a:latin typeface="+mj-lt"/>
              </a:rPr>
              <a:t>mely a termékek környezetbarát vagy környezetkímélő jellegét tanúsítja.</a:t>
            </a:r>
          </a:p>
        </p:txBody>
      </p:sp>
      <p:sp>
        <p:nvSpPr>
          <p:cNvPr id="9" name="Téglalap 8"/>
          <p:cNvSpPr/>
          <p:nvPr/>
        </p:nvSpPr>
        <p:spPr>
          <a:xfrm>
            <a:off x="6568850" y="2882553"/>
            <a:ext cx="2304256" cy="2031325"/>
          </a:xfrm>
          <a:prstGeom prst="rect">
            <a:avLst/>
          </a:prstGeom>
        </p:spPr>
        <p:txBody>
          <a:bodyPr wrap="square">
            <a:spAutoFit/>
          </a:bodyPr>
          <a:lstStyle/>
          <a:p>
            <a:pPr algn="just"/>
            <a:r>
              <a:rPr lang="hu-HU" sz="1400" dirty="0">
                <a:latin typeface="+mj-lt"/>
              </a:rPr>
              <a:t>A környezetbarát termékek és szolgáltatások európai védjegye (European </a:t>
            </a:r>
            <a:r>
              <a:rPr lang="hu-HU" sz="1400" dirty="0" err="1">
                <a:latin typeface="+mj-lt"/>
              </a:rPr>
              <a:t>Ecolabel</a:t>
            </a:r>
            <a:r>
              <a:rPr lang="hu-HU" sz="1400" dirty="0">
                <a:latin typeface="+mj-lt"/>
              </a:rPr>
              <a:t>), amelyet 1992-ben alapítottak azzal a céllal, hogy ösztönözzék a vállalkozásokat környezetbarát termékek és szolgáltatások piacra vitelére.</a:t>
            </a:r>
          </a:p>
        </p:txBody>
      </p:sp>
      <p:pic>
        <p:nvPicPr>
          <p:cNvPr id="10" name="Kép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123" y="2928629"/>
            <a:ext cx="1939172" cy="1939172"/>
          </a:xfrm>
          <a:prstGeom prst="rect">
            <a:avLst/>
          </a:prstGeom>
        </p:spPr>
      </p:pic>
    </p:spTree>
    <p:extLst>
      <p:ext uri="{BB962C8B-B14F-4D97-AF65-F5344CB8AC3E}">
        <p14:creationId xmlns:p14="http://schemas.microsoft.com/office/powerpoint/2010/main" val="2264659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62817" y="100003"/>
            <a:ext cx="7259193" cy="1323439"/>
          </a:xfrm>
          <a:prstGeom prst="rect">
            <a:avLst/>
          </a:prstGeom>
        </p:spPr>
        <p:txBody>
          <a:bodyPr wrap="square">
            <a:spAutoFit/>
          </a:bodyPr>
          <a:lstStyle/>
          <a:p>
            <a:pPr algn="ctr"/>
            <a:r>
              <a:rPr lang="hu-HU" sz="4000" b="1" dirty="0">
                <a:latin typeface="+mj-lt"/>
              </a:rPr>
              <a:t>Vegyi anyagok és növényvédő szerek</a:t>
            </a:r>
          </a:p>
        </p:txBody>
      </p:sp>
      <p:sp>
        <p:nvSpPr>
          <p:cNvPr id="3" name="Téglalap 2"/>
          <p:cNvSpPr/>
          <p:nvPr/>
        </p:nvSpPr>
        <p:spPr>
          <a:xfrm>
            <a:off x="323528" y="1556792"/>
            <a:ext cx="8698482" cy="4093428"/>
          </a:xfrm>
          <a:prstGeom prst="rect">
            <a:avLst/>
          </a:prstGeom>
        </p:spPr>
        <p:txBody>
          <a:bodyPr wrap="square">
            <a:spAutoFit/>
          </a:bodyPr>
          <a:lstStyle/>
          <a:p>
            <a:pPr algn="just"/>
            <a:r>
              <a:rPr lang="hu-HU" sz="2000" dirty="0">
                <a:latin typeface="+mj-lt"/>
              </a:rPr>
              <a:t>A vegyi anyagokról és növényvédő szerekről szóló </a:t>
            </a:r>
            <a:r>
              <a:rPr lang="hu-HU" sz="2000" b="1" dirty="0">
                <a:latin typeface="+mj-lt"/>
              </a:rPr>
              <a:t>uniós jogszabályok célja </a:t>
            </a:r>
            <a:r>
              <a:rPr lang="hu-HU" sz="2000" dirty="0">
                <a:latin typeface="+mj-lt"/>
              </a:rPr>
              <a:t>az </a:t>
            </a:r>
            <a:r>
              <a:rPr lang="hu-HU" sz="2000" b="1" dirty="0">
                <a:latin typeface="+mj-lt"/>
              </a:rPr>
              <a:t>emberi egészség és a környezet védelme</a:t>
            </a:r>
            <a:r>
              <a:rPr lang="hu-HU" sz="2000" dirty="0">
                <a:latin typeface="+mj-lt"/>
              </a:rPr>
              <a:t>, valamint a </a:t>
            </a:r>
            <a:r>
              <a:rPr lang="hu-HU" sz="2000" b="1" dirty="0">
                <a:latin typeface="+mj-lt"/>
              </a:rPr>
              <a:t>kereskedelem akadályainak megszüntetése</a:t>
            </a:r>
            <a:r>
              <a:rPr lang="hu-HU" sz="2000" dirty="0">
                <a:latin typeface="+mj-lt"/>
              </a:rPr>
              <a:t>. </a:t>
            </a:r>
            <a:endParaRPr lang="hu-HU" sz="2000" dirty="0" smtClean="0">
              <a:latin typeface="+mj-lt"/>
            </a:endParaRPr>
          </a:p>
          <a:p>
            <a:pPr algn="just"/>
            <a:endParaRPr lang="hu-HU" sz="2000" dirty="0" smtClean="0">
              <a:latin typeface="+mj-lt"/>
            </a:endParaRPr>
          </a:p>
          <a:p>
            <a:pPr algn="just"/>
            <a:r>
              <a:rPr lang="hu-HU" sz="2000" dirty="0" smtClean="0">
                <a:latin typeface="+mj-lt"/>
              </a:rPr>
              <a:t>Az uniós </a:t>
            </a:r>
            <a:r>
              <a:rPr lang="hu-HU" sz="2000" dirty="0">
                <a:latin typeface="+mj-lt"/>
              </a:rPr>
              <a:t>jogszabályok a vegyi termékek </a:t>
            </a:r>
            <a:r>
              <a:rPr lang="hu-HU" sz="2000" b="1" dirty="0">
                <a:latin typeface="+mj-lt"/>
              </a:rPr>
              <a:t>egyes kategóriáinak forgalmazására </a:t>
            </a:r>
            <a:r>
              <a:rPr lang="hu-HU" sz="2000" dirty="0">
                <a:latin typeface="+mj-lt"/>
              </a:rPr>
              <a:t>és </a:t>
            </a:r>
            <a:r>
              <a:rPr lang="hu-HU" sz="2000" b="1" dirty="0">
                <a:latin typeface="+mj-lt"/>
              </a:rPr>
              <a:t>felhasználására</a:t>
            </a:r>
            <a:r>
              <a:rPr lang="hu-HU" sz="2000" dirty="0">
                <a:latin typeface="+mj-lt"/>
              </a:rPr>
              <a:t> nézve </a:t>
            </a:r>
            <a:r>
              <a:rPr lang="hu-HU" sz="2000" dirty="0" smtClean="0">
                <a:latin typeface="+mj-lt"/>
              </a:rPr>
              <a:t>tartalmaznak szabályokat, továbbá bizonyos </a:t>
            </a:r>
            <a:r>
              <a:rPr lang="hu-HU" sz="2000" dirty="0">
                <a:latin typeface="+mj-lt"/>
              </a:rPr>
              <a:t>veszélyes anyagok és készítmények forgalomba hozatalára és felhasználására vonatkozó </a:t>
            </a:r>
            <a:r>
              <a:rPr lang="hu-HU" sz="2000" dirty="0" smtClean="0">
                <a:latin typeface="+mj-lt"/>
              </a:rPr>
              <a:t>korlátozásokat irányoznak elő.</a:t>
            </a:r>
          </a:p>
          <a:p>
            <a:pPr algn="just"/>
            <a:endParaRPr lang="hu-HU" sz="2000" dirty="0">
              <a:latin typeface="+mj-lt"/>
            </a:endParaRPr>
          </a:p>
          <a:p>
            <a:r>
              <a:rPr lang="hu-HU" sz="2000" dirty="0" smtClean="0">
                <a:latin typeface="+mj-lt"/>
              </a:rPr>
              <a:t>Az </a:t>
            </a:r>
            <a:r>
              <a:rPr lang="hu-HU" sz="2000" dirty="0">
                <a:latin typeface="+mj-lt"/>
              </a:rPr>
              <a:t>uniós szinten elért legfőbb eredmény a 1907/2006/EK </a:t>
            </a:r>
            <a:r>
              <a:rPr lang="hu-HU" sz="2000" dirty="0" smtClean="0">
                <a:latin typeface="+mj-lt"/>
              </a:rPr>
              <a:t>rendelet a </a:t>
            </a:r>
            <a:r>
              <a:rPr lang="hu-HU" sz="2000" dirty="0">
                <a:latin typeface="+mj-lt"/>
              </a:rPr>
              <a:t>vegyi anyagok regisztrálásáról, </a:t>
            </a:r>
            <a:r>
              <a:rPr lang="hu-HU" sz="2000" dirty="0" smtClean="0">
                <a:latin typeface="+mj-lt"/>
              </a:rPr>
              <a:t>értékeléséről</a:t>
            </a:r>
            <a:r>
              <a:rPr lang="hu-HU" sz="2000" dirty="0">
                <a:latin typeface="+mj-lt"/>
              </a:rPr>
              <a:t>, </a:t>
            </a:r>
            <a:r>
              <a:rPr lang="hu-HU" sz="2000" dirty="0" smtClean="0">
                <a:latin typeface="+mj-lt"/>
              </a:rPr>
              <a:t>engedélyezéséről </a:t>
            </a:r>
            <a:r>
              <a:rPr lang="hu-HU" sz="2000" dirty="0">
                <a:latin typeface="+mj-lt"/>
              </a:rPr>
              <a:t>és </a:t>
            </a:r>
            <a:r>
              <a:rPr lang="hu-HU" sz="2000" dirty="0" smtClean="0">
                <a:latin typeface="+mj-lt"/>
              </a:rPr>
              <a:t>korlátozásáról vagy </a:t>
            </a:r>
            <a:r>
              <a:rPr lang="hu-HU" sz="2000" b="1" dirty="0" err="1" smtClean="0">
                <a:latin typeface="+mj-lt"/>
              </a:rPr>
              <a:t>REACH-rendelet</a:t>
            </a:r>
            <a:r>
              <a:rPr lang="hu-HU" sz="2000" dirty="0">
                <a:latin typeface="+mj-lt"/>
              </a:rPr>
              <a:t>, amely a veszélyes anyagok regisztrálását, értékelését és engedélyezését, valamint az ezekre alkalmazandó korlátozásokat szabályozza</a:t>
            </a:r>
            <a:r>
              <a:rPr lang="hu-HU" sz="2000" dirty="0" smtClean="0">
                <a:latin typeface="+mj-lt"/>
              </a:rPr>
              <a:t>.</a:t>
            </a:r>
          </a:p>
        </p:txBody>
      </p:sp>
    </p:spTree>
    <p:extLst>
      <p:ext uri="{BB962C8B-B14F-4D97-AF65-F5344CB8AC3E}">
        <p14:creationId xmlns:p14="http://schemas.microsoft.com/office/powerpoint/2010/main" val="119086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342246"/>
            <a:ext cx="8424936" cy="4401205"/>
          </a:xfrm>
          <a:prstGeom prst="rect">
            <a:avLst/>
          </a:prstGeom>
        </p:spPr>
        <p:txBody>
          <a:bodyPr wrap="square">
            <a:spAutoFit/>
          </a:bodyPr>
          <a:lstStyle/>
          <a:p>
            <a:pPr algn="just"/>
            <a:r>
              <a:rPr lang="hu-HU" sz="2000" dirty="0">
                <a:latin typeface="+mj-lt"/>
              </a:rPr>
              <a:t>1976. július 10-én az </a:t>
            </a:r>
            <a:r>
              <a:rPr lang="hu-HU" sz="2000" dirty="0" smtClean="0">
                <a:latin typeface="+mj-lt"/>
              </a:rPr>
              <a:t>Észak-Olaszországi,</a:t>
            </a:r>
            <a:r>
              <a:rPr lang="hu-HU" sz="2000" dirty="0">
                <a:latin typeface="+mj-lt"/>
              </a:rPr>
              <a:t> </a:t>
            </a:r>
            <a:r>
              <a:rPr lang="hu-HU" sz="2000" dirty="0" err="1">
                <a:latin typeface="+mj-lt"/>
              </a:rPr>
              <a:t>Meda</a:t>
            </a:r>
            <a:r>
              <a:rPr lang="hu-HU" sz="2000" dirty="0">
                <a:latin typeface="+mj-lt"/>
              </a:rPr>
              <a:t> mellett robbanás történt a Hoffmann La Roche </a:t>
            </a:r>
            <a:r>
              <a:rPr lang="hu-HU" sz="2000" dirty="0" err="1">
                <a:latin typeface="+mj-lt"/>
              </a:rPr>
              <a:t>Givaudan</a:t>
            </a:r>
            <a:r>
              <a:rPr lang="hu-HU" sz="2000" dirty="0">
                <a:latin typeface="+mj-lt"/>
              </a:rPr>
              <a:t> vegyi </a:t>
            </a:r>
            <a:r>
              <a:rPr lang="hu-HU" sz="2000" dirty="0" smtClean="0">
                <a:latin typeface="+mj-lt"/>
              </a:rPr>
              <a:t>gyártelepén és </a:t>
            </a:r>
            <a:r>
              <a:rPr lang="hu-HU" sz="2000" dirty="0">
                <a:latin typeface="+mj-lt"/>
              </a:rPr>
              <a:t>emberi mulasztás miatt </a:t>
            </a:r>
            <a:r>
              <a:rPr lang="hu-HU" sz="2000" b="1" dirty="0">
                <a:latin typeface="+mj-lt"/>
              </a:rPr>
              <a:t>jelentős mennyiségű dioxin</a:t>
            </a:r>
            <a:r>
              <a:rPr lang="hu-HU" sz="2000" dirty="0">
                <a:latin typeface="+mj-lt"/>
              </a:rPr>
              <a:t> (a vietnámi háború idején az USA lombtalanító vegyi fegyverként vetette be) </a:t>
            </a:r>
            <a:r>
              <a:rPr lang="hu-HU" sz="2000" b="1" dirty="0">
                <a:latin typeface="+mj-lt"/>
              </a:rPr>
              <a:t>került a levegőbe</a:t>
            </a:r>
            <a:r>
              <a:rPr lang="hu-HU" sz="2000" dirty="0">
                <a:latin typeface="+mj-lt"/>
              </a:rPr>
              <a:t>. A dioxin veszélyességét az is jelzi, hogy néhány </a:t>
            </a:r>
            <a:r>
              <a:rPr lang="hu-HU" sz="2000" dirty="0" err="1">
                <a:latin typeface="+mj-lt"/>
              </a:rPr>
              <a:t>mikrogrammnyi</a:t>
            </a:r>
            <a:r>
              <a:rPr lang="hu-HU" sz="2000" dirty="0">
                <a:latin typeface="+mj-lt"/>
              </a:rPr>
              <a:t> mennyiségben is halálos mérgezést okoz. </a:t>
            </a:r>
            <a:r>
              <a:rPr lang="hu-HU" sz="2000" dirty="0" smtClean="0">
                <a:latin typeface="+mj-lt"/>
              </a:rPr>
              <a:t>A katasztrófa </a:t>
            </a:r>
            <a:r>
              <a:rPr lang="hu-HU" sz="2000" dirty="0">
                <a:latin typeface="+mj-lt"/>
              </a:rPr>
              <a:t>káros hatásai legsúlyosabban </a:t>
            </a:r>
            <a:r>
              <a:rPr lang="hu-HU" sz="2000" dirty="0" err="1">
                <a:latin typeface="+mj-lt"/>
              </a:rPr>
              <a:t>Sevesót</a:t>
            </a:r>
            <a:r>
              <a:rPr lang="hu-HU" sz="2000" dirty="0">
                <a:latin typeface="+mj-lt"/>
              </a:rPr>
              <a:t> </a:t>
            </a:r>
            <a:r>
              <a:rPr lang="hu-HU" sz="2000" dirty="0" smtClean="0">
                <a:latin typeface="+mj-lt"/>
              </a:rPr>
              <a:t>érték.</a:t>
            </a:r>
          </a:p>
          <a:p>
            <a:pPr algn="just"/>
            <a:endParaRPr lang="hu-HU" sz="2000" dirty="0" smtClean="0">
              <a:latin typeface="+mj-lt"/>
            </a:endParaRPr>
          </a:p>
          <a:p>
            <a:pPr algn="just"/>
            <a:r>
              <a:rPr lang="hu-HU" sz="2000" dirty="0" smtClean="0">
                <a:latin typeface="+mj-lt"/>
              </a:rPr>
              <a:t>Az olasz </a:t>
            </a:r>
            <a:r>
              <a:rPr lang="hu-HU" sz="2000" dirty="0">
                <a:latin typeface="+mj-lt"/>
              </a:rPr>
              <a:t>városról </a:t>
            </a:r>
            <a:r>
              <a:rPr lang="hu-HU" sz="2000" dirty="0" smtClean="0">
                <a:latin typeface="+mj-lt"/>
              </a:rPr>
              <a:t>elnevezett </a:t>
            </a:r>
            <a:r>
              <a:rPr lang="hu-HU" sz="2000" b="1" dirty="0" err="1">
                <a:latin typeface="+mj-lt"/>
              </a:rPr>
              <a:t>Seveso-irányelv</a:t>
            </a:r>
            <a:r>
              <a:rPr lang="hu-HU" sz="2000" b="1" dirty="0">
                <a:latin typeface="+mj-lt"/>
              </a:rPr>
              <a:t> </a:t>
            </a:r>
            <a:r>
              <a:rPr lang="hu-HU" sz="2000" dirty="0" smtClean="0">
                <a:latin typeface="+mj-lt"/>
              </a:rPr>
              <a:t>(egyes </a:t>
            </a:r>
            <a:r>
              <a:rPr lang="hu-HU" sz="2000" dirty="0">
                <a:latin typeface="+mj-lt"/>
              </a:rPr>
              <a:t>ipari tevékenységekkel járó súlyos baleset kockázatáról szóló </a:t>
            </a:r>
            <a:r>
              <a:rPr lang="hu-HU" sz="2000" dirty="0" smtClean="0">
                <a:latin typeface="+mj-lt"/>
              </a:rPr>
              <a:t>82/501 </a:t>
            </a:r>
            <a:r>
              <a:rPr lang="hu-HU" sz="2000" dirty="0">
                <a:latin typeface="+mj-lt"/>
              </a:rPr>
              <a:t>EGK </a:t>
            </a:r>
            <a:r>
              <a:rPr lang="hu-HU" sz="2000" dirty="0" smtClean="0">
                <a:latin typeface="+mj-lt"/>
              </a:rPr>
              <a:t>irányelv) </a:t>
            </a:r>
            <a:r>
              <a:rPr lang="hu-HU" sz="2000" b="1" dirty="0" smtClean="0">
                <a:latin typeface="+mj-lt"/>
              </a:rPr>
              <a:t>célja</a:t>
            </a:r>
            <a:r>
              <a:rPr lang="hu-HU" sz="2000" dirty="0">
                <a:latin typeface="+mj-lt"/>
              </a:rPr>
              <a:t>, hogy megelőzze a </a:t>
            </a:r>
            <a:r>
              <a:rPr lang="hu-HU" sz="2000" b="1" dirty="0">
                <a:latin typeface="+mj-lt"/>
              </a:rPr>
              <a:t>tűzesetekhez és a robbanásokhoz hasonló súlyos baleseteket</a:t>
            </a:r>
            <a:r>
              <a:rPr lang="hu-HU" sz="2000" dirty="0">
                <a:latin typeface="+mj-lt"/>
              </a:rPr>
              <a:t>, és hogy biztonsági jelentések, vészhelyzeti tervek, illetve a nyilvánosság tájékoztatásának előírásával korlátozza azok következményeit, amennyiben mégis bekövetkeznek</a:t>
            </a:r>
            <a:r>
              <a:rPr lang="hu-HU" sz="2000" dirty="0" smtClean="0">
                <a:latin typeface="+mj-lt"/>
              </a:rPr>
              <a:t>.</a:t>
            </a:r>
            <a:endParaRPr lang="hu-HU" sz="2000" dirty="0">
              <a:latin typeface="+mj-lt"/>
            </a:endParaRPr>
          </a:p>
          <a:p>
            <a:endParaRPr lang="hu-HU" sz="2000" dirty="0" smtClean="0">
              <a:latin typeface="+mj-lt"/>
            </a:endParaRPr>
          </a:p>
        </p:txBody>
      </p:sp>
      <p:sp>
        <p:nvSpPr>
          <p:cNvPr id="4" name="Téglalap 3"/>
          <p:cNvSpPr/>
          <p:nvPr/>
        </p:nvSpPr>
        <p:spPr>
          <a:xfrm>
            <a:off x="1884807" y="23803"/>
            <a:ext cx="7259193" cy="1323439"/>
          </a:xfrm>
          <a:prstGeom prst="rect">
            <a:avLst/>
          </a:prstGeom>
        </p:spPr>
        <p:txBody>
          <a:bodyPr wrap="square">
            <a:spAutoFit/>
          </a:bodyPr>
          <a:lstStyle/>
          <a:p>
            <a:pPr algn="ctr"/>
            <a:r>
              <a:rPr lang="hu-HU" sz="4000" dirty="0">
                <a:latin typeface="+mj-lt"/>
              </a:rPr>
              <a:t>Vegyi anyagok és növényvédő szerek</a:t>
            </a: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1" t="9131" r="17537" b="16145"/>
          <a:stretch/>
        </p:blipFill>
        <p:spPr bwMode="auto">
          <a:xfrm>
            <a:off x="4901834" y="4705447"/>
            <a:ext cx="3776693" cy="196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1259632" y="5502607"/>
            <a:ext cx="3647217" cy="369332"/>
          </a:xfrm>
          <a:prstGeom prst="rect">
            <a:avLst/>
          </a:prstGeom>
          <a:noFill/>
        </p:spPr>
        <p:txBody>
          <a:bodyPr wrap="none" rtlCol="0">
            <a:spAutoFit/>
          </a:bodyPr>
          <a:lstStyle/>
          <a:p>
            <a:r>
              <a:rPr lang="hu-HU" dirty="0" smtClean="0">
                <a:latin typeface="+mj-lt"/>
              </a:rPr>
              <a:t>További információkért klikk: </a:t>
            </a:r>
            <a:r>
              <a:rPr lang="hu-HU" dirty="0" smtClean="0">
                <a:latin typeface="+mj-lt"/>
                <a:hlinkClick r:id="rId3"/>
              </a:rPr>
              <a:t>LINK</a:t>
            </a:r>
            <a:endParaRPr lang="hu-HU" dirty="0">
              <a:latin typeface="+mj-lt"/>
            </a:endParaRPr>
          </a:p>
        </p:txBody>
      </p:sp>
    </p:spTree>
    <p:extLst>
      <p:ext uri="{BB962C8B-B14F-4D97-AF65-F5344CB8AC3E}">
        <p14:creationId xmlns:p14="http://schemas.microsoft.com/office/powerpoint/2010/main" val="1691230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00250" y="1423442"/>
            <a:ext cx="8640959" cy="5016758"/>
          </a:xfrm>
          <a:prstGeom prst="rect">
            <a:avLst/>
          </a:prstGeom>
        </p:spPr>
        <p:txBody>
          <a:bodyPr wrap="square">
            <a:spAutoFit/>
          </a:bodyPr>
          <a:lstStyle/>
          <a:p>
            <a:pPr algn="just"/>
            <a:r>
              <a:rPr lang="hu-HU" sz="2000" b="1" dirty="0">
                <a:latin typeface="+mj-lt"/>
              </a:rPr>
              <a:t>A „növényvédő szerek</a:t>
            </a:r>
            <a:r>
              <a:rPr lang="hu-HU" sz="2000" b="1" dirty="0" smtClean="0">
                <a:latin typeface="+mj-lt"/>
              </a:rPr>
              <a:t>”</a:t>
            </a:r>
          </a:p>
          <a:p>
            <a:pPr algn="just"/>
            <a:r>
              <a:rPr lang="hu-HU" sz="2000" dirty="0" smtClean="0">
                <a:latin typeface="+mj-lt"/>
              </a:rPr>
              <a:t>Magában </a:t>
            </a:r>
            <a:r>
              <a:rPr lang="hu-HU" sz="2000" dirty="0">
                <a:latin typeface="+mj-lt"/>
              </a:rPr>
              <a:t>foglalja a </a:t>
            </a:r>
            <a:r>
              <a:rPr lang="hu-HU" sz="2000" b="1" dirty="0">
                <a:latin typeface="+mj-lt"/>
              </a:rPr>
              <a:t>károsnak tekintett organizmusok visszaszorítása</a:t>
            </a:r>
            <a:r>
              <a:rPr lang="hu-HU" sz="2000" dirty="0">
                <a:latin typeface="+mj-lt"/>
              </a:rPr>
              <a:t>, kiirtása és megelőzése céljából használt anyagokat, valamint a </a:t>
            </a:r>
            <a:r>
              <a:rPr lang="hu-HU" sz="2000" b="1" dirty="0" err="1">
                <a:latin typeface="+mj-lt"/>
              </a:rPr>
              <a:t>peszticideket</a:t>
            </a:r>
            <a:r>
              <a:rPr lang="hu-HU" sz="2000" dirty="0">
                <a:latin typeface="+mj-lt"/>
              </a:rPr>
              <a:t> (</a:t>
            </a:r>
            <a:r>
              <a:rPr lang="hu-HU" sz="2000" dirty="0" err="1" smtClean="0">
                <a:latin typeface="+mj-lt"/>
              </a:rPr>
              <a:t>a</a:t>
            </a:r>
            <a:r>
              <a:rPr lang="hu-HU" sz="2000" dirty="0" smtClean="0">
                <a:latin typeface="+mj-lt"/>
              </a:rPr>
              <a:t> mezőgazdaságban</a:t>
            </a:r>
            <a:r>
              <a:rPr lang="hu-HU" sz="2000" dirty="0">
                <a:latin typeface="+mj-lt"/>
              </a:rPr>
              <a:t>, kertészetben, a parkokban és a kertekben használt anyagokat), valamint a </a:t>
            </a:r>
            <a:r>
              <a:rPr lang="hu-HU" sz="2000" b="1" dirty="0" err="1">
                <a:latin typeface="+mj-lt"/>
              </a:rPr>
              <a:t>biocid</a:t>
            </a:r>
            <a:r>
              <a:rPr lang="hu-HU" sz="2000" b="1" dirty="0">
                <a:latin typeface="+mj-lt"/>
              </a:rPr>
              <a:t> termékeket </a:t>
            </a:r>
            <a:r>
              <a:rPr lang="hu-HU" sz="2000" dirty="0">
                <a:latin typeface="+mj-lt"/>
              </a:rPr>
              <a:t>(a más területeken például fertőtlenítőként vagy védőszerként használt anyagokat).</a:t>
            </a:r>
          </a:p>
          <a:p>
            <a:pPr algn="just"/>
            <a:endParaRPr lang="hu-HU" sz="2000" dirty="0" smtClean="0">
              <a:latin typeface="+mj-lt"/>
            </a:endParaRPr>
          </a:p>
          <a:p>
            <a:pPr algn="just"/>
            <a:r>
              <a:rPr lang="hu-HU" sz="2000" b="1" dirty="0">
                <a:latin typeface="+mj-lt"/>
              </a:rPr>
              <a:t>A</a:t>
            </a:r>
            <a:r>
              <a:rPr lang="hu-HU" sz="2000" b="1" dirty="0" smtClean="0">
                <a:latin typeface="+mj-lt"/>
              </a:rPr>
              <a:t> </a:t>
            </a:r>
            <a:r>
              <a:rPr lang="hu-HU" sz="2000" b="1" dirty="0" err="1">
                <a:latin typeface="+mj-lt"/>
              </a:rPr>
              <a:t>glifozát</a:t>
            </a:r>
            <a:r>
              <a:rPr lang="hu-HU" sz="2000" b="1" dirty="0">
                <a:latin typeface="+mj-lt"/>
              </a:rPr>
              <a:t> engedélyezésének </a:t>
            </a:r>
            <a:r>
              <a:rPr lang="hu-HU" sz="2000" b="1" dirty="0" smtClean="0">
                <a:latin typeface="+mj-lt"/>
              </a:rPr>
              <a:t>megújításáról 2005 </a:t>
            </a:r>
            <a:r>
              <a:rPr lang="hu-HU" sz="2000" b="1" dirty="0">
                <a:latin typeface="+mj-lt"/>
              </a:rPr>
              <a:t>óta vita </a:t>
            </a:r>
            <a:r>
              <a:rPr lang="hu-HU" sz="2000" b="1" dirty="0" smtClean="0">
                <a:latin typeface="+mj-lt"/>
              </a:rPr>
              <a:t>folyik</a:t>
            </a:r>
            <a:r>
              <a:rPr lang="hu-HU" sz="2000" dirty="0" smtClean="0">
                <a:latin typeface="+mj-lt"/>
              </a:rPr>
              <a:t>. </a:t>
            </a:r>
            <a:r>
              <a:rPr lang="hu-HU" sz="2000" dirty="0">
                <a:latin typeface="+mj-lt"/>
              </a:rPr>
              <a:t>A </a:t>
            </a:r>
            <a:r>
              <a:rPr lang="hu-HU" sz="2000" dirty="0" err="1">
                <a:latin typeface="+mj-lt"/>
              </a:rPr>
              <a:t>glifozát</a:t>
            </a:r>
            <a:r>
              <a:rPr lang="hu-HU" sz="2000" dirty="0">
                <a:latin typeface="+mj-lt"/>
              </a:rPr>
              <a:t> </a:t>
            </a:r>
            <a:r>
              <a:rPr lang="hu-HU" sz="2000" dirty="0" err="1">
                <a:latin typeface="+mj-lt"/>
              </a:rPr>
              <a:t>a</a:t>
            </a:r>
            <a:r>
              <a:rPr lang="hu-HU" sz="2000" dirty="0">
                <a:latin typeface="+mj-lt"/>
              </a:rPr>
              <a:t> </a:t>
            </a:r>
            <a:r>
              <a:rPr lang="hu-HU" sz="2000" b="1" dirty="0">
                <a:latin typeface="+mj-lt"/>
              </a:rPr>
              <a:t>gyomirtó szerekben világszerte használt egyik legelterjedtebb anyag</a:t>
            </a:r>
            <a:r>
              <a:rPr lang="hu-HU" sz="2000" dirty="0">
                <a:latin typeface="+mj-lt"/>
              </a:rPr>
              <a:t>. A vitát a </a:t>
            </a:r>
            <a:r>
              <a:rPr lang="hu-HU" sz="2000" dirty="0" err="1">
                <a:latin typeface="+mj-lt"/>
              </a:rPr>
              <a:t>glifozát</a:t>
            </a:r>
            <a:r>
              <a:rPr lang="hu-HU" sz="2000" dirty="0">
                <a:latin typeface="+mj-lt"/>
              </a:rPr>
              <a:t> rákkeltő hatásáról kialakult eltérő vélemények indították. A Nemzetközi Rákkutatási Ügynökség </a:t>
            </a:r>
            <a:r>
              <a:rPr lang="hu-HU" sz="2000" dirty="0" smtClean="0">
                <a:latin typeface="+mj-lt"/>
              </a:rPr>
              <a:t>az </a:t>
            </a:r>
            <a:r>
              <a:rPr lang="hu-HU" sz="2000" dirty="0">
                <a:latin typeface="+mj-lt"/>
              </a:rPr>
              <a:t>emberre potenciálisan rákkeltő hatásúnak minősítette a </a:t>
            </a:r>
            <a:r>
              <a:rPr lang="hu-HU" sz="2000" dirty="0" err="1">
                <a:latin typeface="+mj-lt"/>
              </a:rPr>
              <a:t>glifozátot</a:t>
            </a:r>
            <a:r>
              <a:rPr lang="hu-HU" sz="2000" dirty="0">
                <a:latin typeface="+mj-lt"/>
              </a:rPr>
              <a:t>, </a:t>
            </a:r>
            <a:r>
              <a:rPr lang="hu-HU" sz="2000" dirty="0" smtClean="0">
                <a:latin typeface="+mj-lt"/>
              </a:rPr>
              <a:t>ezzel szemben </a:t>
            </a:r>
            <a:r>
              <a:rPr lang="hu-HU" sz="2000" dirty="0">
                <a:latin typeface="+mj-lt"/>
              </a:rPr>
              <a:t>az Európai Élelmiszerbiztonsági Hatóság ezzel ellentétes </a:t>
            </a:r>
            <a:r>
              <a:rPr lang="hu-HU" sz="2000" dirty="0" smtClean="0">
                <a:latin typeface="+mj-lt"/>
              </a:rPr>
              <a:t>véleményre jutott. </a:t>
            </a:r>
            <a:r>
              <a:rPr lang="hu-HU" sz="2000" dirty="0">
                <a:latin typeface="+mj-lt"/>
              </a:rPr>
              <a:t>Az Európai Vegyianyag-ügynökség később </a:t>
            </a:r>
            <a:r>
              <a:rPr lang="hu-HU" sz="2000" dirty="0" smtClean="0">
                <a:latin typeface="+mj-lt"/>
              </a:rPr>
              <a:t>megállapította, </a:t>
            </a:r>
            <a:r>
              <a:rPr lang="hu-HU" sz="2000" dirty="0">
                <a:latin typeface="+mj-lt"/>
              </a:rPr>
              <a:t>hogy a </a:t>
            </a:r>
            <a:r>
              <a:rPr lang="hu-HU" sz="2000" dirty="0" err="1">
                <a:latin typeface="+mj-lt"/>
              </a:rPr>
              <a:t>glifozát</a:t>
            </a:r>
            <a:r>
              <a:rPr lang="hu-HU" sz="2000" dirty="0">
                <a:latin typeface="+mj-lt"/>
              </a:rPr>
              <a:t> nem rákkeltő hatású. </a:t>
            </a:r>
            <a:r>
              <a:rPr lang="hu-HU" sz="2000" dirty="0" smtClean="0">
                <a:latin typeface="+mj-lt"/>
              </a:rPr>
              <a:t>Tekintettel arra, hogy az </a:t>
            </a:r>
            <a:r>
              <a:rPr lang="hu-HU" sz="2000" dirty="0">
                <a:latin typeface="+mj-lt"/>
              </a:rPr>
              <a:t>EU-n kívüli </a:t>
            </a:r>
            <a:r>
              <a:rPr lang="hu-HU" sz="2000" dirty="0" smtClean="0">
                <a:latin typeface="+mj-lt"/>
              </a:rPr>
              <a:t>több </a:t>
            </a:r>
            <a:r>
              <a:rPr lang="hu-HU" sz="2000" dirty="0">
                <a:latin typeface="+mj-lt"/>
              </a:rPr>
              <a:t>nemzeti hatóság is erre a következtetésre </a:t>
            </a:r>
            <a:r>
              <a:rPr lang="hu-HU" sz="2000" dirty="0" smtClean="0">
                <a:latin typeface="+mj-lt"/>
              </a:rPr>
              <a:t>jutott, az </a:t>
            </a:r>
            <a:r>
              <a:rPr lang="hu-HU" sz="2000" dirty="0">
                <a:latin typeface="+mj-lt"/>
              </a:rPr>
              <a:t>Európai Bizottság végül 2017 decemberében öt évre meghosszabbította a </a:t>
            </a:r>
            <a:r>
              <a:rPr lang="hu-HU" sz="2000" dirty="0" err="1">
                <a:latin typeface="+mj-lt"/>
              </a:rPr>
              <a:t>glifozát</a:t>
            </a:r>
            <a:r>
              <a:rPr lang="hu-HU" sz="2000" dirty="0">
                <a:latin typeface="+mj-lt"/>
              </a:rPr>
              <a:t> engedélyezését</a:t>
            </a:r>
            <a:r>
              <a:rPr lang="hu-HU" sz="2000" dirty="0" smtClean="0">
                <a:latin typeface="+mj-lt"/>
              </a:rPr>
              <a:t>.</a:t>
            </a:r>
          </a:p>
        </p:txBody>
      </p:sp>
      <p:sp>
        <p:nvSpPr>
          <p:cNvPr id="4" name="Téglalap 3"/>
          <p:cNvSpPr/>
          <p:nvPr/>
        </p:nvSpPr>
        <p:spPr>
          <a:xfrm>
            <a:off x="1762817" y="100003"/>
            <a:ext cx="7259193" cy="1323439"/>
          </a:xfrm>
          <a:prstGeom prst="rect">
            <a:avLst/>
          </a:prstGeom>
        </p:spPr>
        <p:txBody>
          <a:bodyPr wrap="square">
            <a:spAutoFit/>
          </a:bodyPr>
          <a:lstStyle/>
          <a:p>
            <a:pPr algn="ctr"/>
            <a:r>
              <a:rPr lang="hu-HU" sz="4000" dirty="0">
                <a:latin typeface="+mj-lt"/>
              </a:rPr>
              <a:t>Vegyi anyagok és növényvédő szerek</a:t>
            </a:r>
          </a:p>
        </p:txBody>
      </p:sp>
    </p:spTree>
    <p:extLst>
      <p:ext uri="{BB962C8B-B14F-4D97-AF65-F5344CB8AC3E}">
        <p14:creationId xmlns:p14="http://schemas.microsoft.com/office/powerpoint/2010/main" val="3000458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423442"/>
            <a:ext cx="8640959" cy="5324535"/>
          </a:xfrm>
          <a:prstGeom prst="rect">
            <a:avLst/>
          </a:prstGeom>
        </p:spPr>
        <p:txBody>
          <a:bodyPr wrap="square">
            <a:spAutoFit/>
          </a:bodyPr>
          <a:lstStyle/>
          <a:p>
            <a:pPr marL="285750" indent="-285750" algn="just">
              <a:buFont typeface="Arial" panose="020B0604020202020204" pitchFamily="34" charset="0"/>
              <a:buChar char="•"/>
            </a:pPr>
            <a:r>
              <a:rPr lang="hu-HU" sz="2000" b="1" dirty="0" smtClean="0">
                <a:latin typeface="+mj-lt"/>
              </a:rPr>
              <a:t>A </a:t>
            </a:r>
            <a:r>
              <a:rPr lang="hu-HU" sz="2000" b="1" dirty="0" err="1" smtClean="0">
                <a:latin typeface="+mj-lt"/>
              </a:rPr>
              <a:t>biocid</a:t>
            </a:r>
            <a:r>
              <a:rPr lang="hu-HU" sz="2000" b="1" dirty="0" smtClean="0">
                <a:latin typeface="+mj-lt"/>
              </a:rPr>
              <a:t> termékek </a:t>
            </a:r>
            <a:r>
              <a:rPr lang="hu-HU" sz="2000" dirty="0" smtClean="0">
                <a:latin typeface="+mj-lt"/>
              </a:rPr>
              <a:t>(nem </a:t>
            </a:r>
            <a:r>
              <a:rPr lang="hu-HU" sz="2000" dirty="0">
                <a:latin typeface="+mj-lt"/>
              </a:rPr>
              <a:t>mezőgazdasági </a:t>
            </a:r>
            <a:r>
              <a:rPr lang="hu-HU" sz="2000" dirty="0" err="1">
                <a:latin typeface="+mj-lt"/>
              </a:rPr>
              <a:t>peszticidek</a:t>
            </a:r>
            <a:r>
              <a:rPr lang="hu-HU" sz="2000" dirty="0">
                <a:latin typeface="+mj-lt"/>
              </a:rPr>
              <a:t>, például antibakteriális fertőtlenítő szerek és rovarölő permetek</a:t>
            </a:r>
            <a:r>
              <a:rPr lang="hu-HU" sz="2000" dirty="0" smtClean="0">
                <a:latin typeface="+mj-lt"/>
              </a:rPr>
              <a:t>), mely </a:t>
            </a:r>
            <a:r>
              <a:rPr lang="hu-HU" sz="2000" dirty="0">
                <a:latin typeface="+mj-lt"/>
              </a:rPr>
              <a:t>termékeket csak akkor engedélyezik, ha szerepelnek a jóváhagyott anyagok listáján. A legtöbb mérgező vegyi anyagra tilalom vonatkozik, különös tekintettel azokra, amelyek rákkeltők, károsak a termékenységre, illetve hatással vannak a génekre vagy hormonokra (endokrin rendszert károsító hatásúak). </a:t>
            </a:r>
            <a:endParaRPr lang="hu-HU" sz="2000" dirty="0" smtClean="0">
              <a:latin typeface="+mj-lt"/>
            </a:endParaRPr>
          </a:p>
          <a:p>
            <a:pPr marL="285750" indent="-285750" algn="just">
              <a:buFont typeface="Arial" panose="020B0604020202020204" pitchFamily="34" charset="0"/>
              <a:buChar char="•"/>
            </a:pPr>
            <a:endParaRPr lang="hu-HU" sz="2000" dirty="0">
              <a:latin typeface="+mj-lt"/>
            </a:endParaRPr>
          </a:p>
          <a:p>
            <a:pPr marL="285750" indent="-285750" algn="just">
              <a:buFont typeface="Arial" panose="020B0604020202020204" pitchFamily="34" charset="0"/>
              <a:buChar char="•"/>
            </a:pPr>
            <a:r>
              <a:rPr lang="hu-HU" sz="2000" dirty="0">
                <a:latin typeface="+mj-lt"/>
              </a:rPr>
              <a:t>A környezetben tartósan megmaradó szerves szennyező anyagok </a:t>
            </a:r>
            <a:r>
              <a:rPr lang="hu-HU" sz="2000" b="1" dirty="0" smtClean="0">
                <a:latin typeface="+mj-lt"/>
              </a:rPr>
              <a:t>a </a:t>
            </a:r>
            <a:r>
              <a:rPr lang="hu-HU" sz="2000" b="1" dirty="0" err="1" smtClean="0">
                <a:latin typeface="+mj-lt"/>
              </a:rPr>
              <a:t>POP-k</a:t>
            </a:r>
            <a:r>
              <a:rPr lang="hu-HU" sz="2000" dirty="0" smtClean="0">
                <a:latin typeface="+mj-lt"/>
              </a:rPr>
              <a:t>, </a:t>
            </a:r>
            <a:r>
              <a:rPr lang="hu-HU" sz="2000" dirty="0">
                <a:latin typeface="+mj-lt"/>
              </a:rPr>
              <a:t>olyan vegyi anyagok, amelyek a kémiai, biológiai és egyéb lebomlásnak való ellenállásuk miatt fennmaradnak a környezetben. Ezek az anyagok megtalálhatók pl. égésgátló szerekben, a tűzoltó habokban, az ipari adalékanyagokban, valamint a növényvédő szerek és a rovarölő szerek is tartalmazhatnak POP vegyületeket. A táplálékláncon </a:t>
            </a:r>
            <a:r>
              <a:rPr lang="hu-HU" sz="2000" dirty="0" smtClean="0">
                <a:latin typeface="+mj-lt"/>
              </a:rPr>
              <a:t>keresztül </a:t>
            </a:r>
            <a:r>
              <a:rPr lang="hu-HU" sz="2000" b="1" dirty="0" smtClean="0">
                <a:latin typeface="+mj-lt"/>
              </a:rPr>
              <a:t>biológiailag </a:t>
            </a:r>
            <a:r>
              <a:rPr lang="hu-HU" sz="2000" b="1" dirty="0">
                <a:latin typeface="+mj-lt"/>
              </a:rPr>
              <a:t>felhalmozódnak, és ártalmasak lehetnek az emberi egészségre és a környezetre</a:t>
            </a:r>
            <a:r>
              <a:rPr lang="hu-HU" sz="2000" dirty="0" smtClean="0">
                <a:latin typeface="+mj-lt"/>
              </a:rPr>
              <a:t>. </a:t>
            </a:r>
            <a:r>
              <a:rPr lang="hu-HU" sz="2000" dirty="0">
                <a:latin typeface="+mj-lt"/>
              </a:rPr>
              <a:t>A</a:t>
            </a:r>
            <a:r>
              <a:rPr lang="hu-HU" sz="2000" dirty="0" smtClean="0">
                <a:latin typeface="+mj-lt"/>
              </a:rPr>
              <a:t>z </a:t>
            </a:r>
            <a:r>
              <a:rPr lang="hu-HU" sz="2000" dirty="0">
                <a:latin typeface="+mj-lt"/>
              </a:rPr>
              <a:t>Unió nemzetközi kötelezettséget vállalt </a:t>
            </a:r>
            <a:r>
              <a:rPr lang="hu-HU" sz="2000" dirty="0" smtClean="0">
                <a:latin typeface="+mj-lt"/>
              </a:rPr>
              <a:t>arra (Stockholmi Egyezmény), </a:t>
            </a:r>
            <a:r>
              <a:rPr lang="hu-HU" sz="2000" dirty="0">
                <a:latin typeface="+mj-lt"/>
              </a:rPr>
              <a:t>hogy tiltás vagy korlátozás révén ellenőrzés alatt tartja a </a:t>
            </a:r>
            <a:r>
              <a:rPr lang="hu-HU" sz="2000" dirty="0" err="1">
                <a:latin typeface="+mj-lt"/>
              </a:rPr>
              <a:t>POP-k</a:t>
            </a:r>
            <a:r>
              <a:rPr lang="hu-HU" sz="2000" dirty="0">
                <a:latin typeface="+mj-lt"/>
              </a:rPr>
              <a:t> kezelését, kivitelét és behozatalát.</a:t>
            </a:r>
            <a:r>
              <a:rPr lang="hu-HU" sz="2000" dirty="0" smtClean="0">
                <a:latin typeface="+mj-lt"/>
              </a:rPr>
              <a:t> </a:t>
            </a:r>
            <a:endParaRPr lang="hu-HU" sz="2000" dirty="0">
              <a:latin typeface="+mj-lt"/>
            </a:endParaRPr>
          </a:p>
        </p:txBody>
      </p:sp>
      <p:sp>
        <p:nvSpPr>
          <p:cNvPr id="4" name="Téglalap 3"/>
          <p:cNvSpPr/>
          <p:nvPr/>
        </p:nvSpPr>
        <p:spPr>
          <a:xfrm>
            <a:off x="1762817" y="100003"/>
            <a:ext cx="7259193" cy="1323439"/>
          </a:xfrm>
          <a:prstGeom prst="rect">
            <a:avLst/>
          </a:prstGeom>
        </p:spPr>
        <p:txBody>
          <a:bodyPr wrap="square">
            <a:spAutoFit/>
          </a:bodyPr>
          <a:lstStyle/>
          <a:p>
            <a:pPr algn="ctr"/>
            <a:r>
              <a:rPr lang="hu-HU" sz="4000" dirty="0">
                <a:latin typeface="+mj-lt"/>
              </a:rPr>
              <a:t>Vegyi anyagok és növényvédő szerek</a:t>
            </a:r>
          </a:p>
        </p:txBody>
      </p:sp>
    </p:spTree>
    <p:extLst>
      <p:ext uri="{BB962C8B-B14F-4D97-AF65-F5344CB8AC3E}">
        <p14:creationId xmlns:p14="http://schemas.microsoft.com/office/powerpoint/2010/main" val="3630836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988840"/>
            <a:ext cx="8640959" cy="2939266"/>
          </a:xfrm>
          <a:prstGeom prst="rect">
            <a:avLst/>
          </a:prstGeom>
        </p:spPr>
        <p:txBody>
          <a:bodyPr wrap="square">
            <a:spAutoFit/>
          </a:bodyPr>
          <a:lstStyle/>
          <a:p>
            <a:pPr marL="285750" indent="-285750" algn="just">
              <a:spcAft>
                <a:spcPts val="600"/>
              </a:spcAft>
              <a:buFont typeface="Arial" panose="020B0604020202020204" pitchFamily="34" charset="0"/>
              <a:buChar char="•"/>
            </a:pPr>
            <a:r>
              <a:rPr lang="hu-HU" sz="2000" dirty="0" smtClean="0">
                <a:latin typeface="+mj-lt"/>
              </a:rPr>
              <a:t>Az</a:t>
            </a:r>
            <a:r>
              <a:rPr lang="hu-HU" sz="2000" b="1" dirty="0" smtClean="0">
                <a:latin typeface="+mj-lt"/>
              </a:rPr>
              <a:t> </a:t>
            </a:r>
            <a:r>
              <a:rPr lang="hu-HU" sz="2000" b="1" dirty="0">
                <a:latin typeface="+mj-lt"/>
              </a:rPr>
              <a:t>azbeszt </a:t>
            </a:r>
            <a:r>
              <a:rPr lang="hu-HU" sz="2000" dirty="0" smtClean="0">
                <a:latin typeface="+mj-lt"/>
              </a:rPr>
              <a:t>szálas </a:t>
            </a:r>
            <a:r>
              <a:rPr lang="hu-HU" sz="2000" dirty="0">
                <a:latin typeface="+mj-lt"/>
              </a:rPr>
              <a:t>szerkezetű ásvány, amely </a:t>
            </a:r>
            <a:r>
              <a:rPr lang="hu-HU" sz="2000" dirty="0" smtClean="0">
                <a:latin typeface="+mj-lt"/>
              </a:rPr>
              <a:t>belélegezve a légútba kerülve súlyos egészségügyi károkat idéz elő. </a:t>
            </a:r>
            <a:r>
              <a:rPr lang="hu-HU" sz="2000" dirty="0">
                <a:latin typeface="+mj-lt"/>
              </a:rPr>
              <a:t>Tűz- és hőálló tulajdonsága miatt </a:t>
            </a:r>
            <a:r>
              <a:rPr lang="hu-HU" sz="2000" dirty="0" smtClean="0">
                <a:latin typeface="+mj-lt"/>
              </a:rPr>
              <a:t>a szórt </a:t>
            </a:r>
            <a:r>
              <a:rPr lang="hu-HU" sz="2000" dirty="0">
                <a:latin typeface="+mj-lt"/>
              </a:rPr>
              <a:t>azbesztet régebben széles körben alkalmazták </a:t>
            </a:r>
            <a:r>
              <a:rPr lang="hu-HU" sz="2000" dirty="0" smtClean="0">
                <a:latin typeface="+mj-lt"/>
              </a:rPr>
              <a:t>épületszigetelésre, az azbesztet tartalmazó síkpalát vagy hullámpalát tetőfedésre </a:t>
            </a:r>
            <a:r>
              <a:rPr lang="hu-HU" sz="2000" dirty="0">
                <a:latin typeface="+mj-lt"/>
              </a:rPr>
              <a:t>és egyéb célokra. </a:t>
            </a:r>
            <a:endParaRPr lang="hu-HU" sz="2000" dirty="0" smtClean="0">
              <a:latin typeface="+mj-lt"/>
            </a:endParaRPr>
          </a:p>
          <a:p>
            <a:pPr marL="285750" indent="-285750" algn="just">
              <a:spcAft>
                <a:spcPts val="600"/>
              </a:spcAft>
              <a:buFont typeface="Arial" panose="020B0604020202020204" pitchFamily="34" charset="0"/>
              <a:buChar char="•"/>
            </a:pPr>
            <a:r>
              <a:rPr lang="hu-HU" sz="2000" dirty="0" smtClean="0">
                <a:latin typeface="+mj-lt"/>
              </a:rPr>
              <a:t>A tagállamok </a:t>
            </a:r>
            <a:r>
              <a:rPr lang="hu-HU" sz="2000" dirty="0">
                <a:latin typeface="+mj-lt"/>
              </a:rPr>
              <a:t>egyes veszélyes anyagok és készítmények (azbeszt) forgalomba hozatalának és használatának korlátozásaira vonatkozó törvényi, rendeleti és közigazgatási rendelkezéseinek közelítéséről szóló </a:t>
            </a:r>
            <a:r>
              <a:rPr lang="hu-HU" sz="2000" b="1" dirty="0" smtClean="0">
                <a:latin typeface="+mj-lt"/>
              </a:rPr>
              <a:t>1999/77/EK </a:t>
            </a:r>
            <a:r>
              <a:rPr lang="hu-HU" sz="2000" b="1" dirty="0">
                <a:latin typeface="+mj-lt"/>
              </a:rPr>
              <a:t>irányelvnek köszönhetően az azbeszt használata 2005. január 1. óta tiltva van az EU-ban</a:t>
            </a:r>
            <a:r>
              <a:rPr lang="hu-HU" sz="2000" b="1" dirty="0" smtClean="0">
                <a:latin typeface="+mj-lt"/>
              </a:rPr>
              <a:t>.</a:t>
            </a:r>
          </a:p>
        </p:txBody>
      </p:sp>
      <p:sp>
        <p:nvSpPr>
          <p:cNvPr id="4" name="Téglalap 3"/>
          <p:cNvSpPr/>
          <p:nvPr/>
        </p:nvSpPr>
        <p:spPr>
          <a:xfrm>
            <a:off x="1762817" y="100003"/>
            <a:ext cx="7259193" cy="1323439"/>
          </a:xfrm>
          <a:prstGeom prst="rect">
            <a:avLst/>
          </a:prstGeom>
        </p:spPr>
        <p:txBody>
          <a:bodyPr wrap="square">
            <a:spAutoFit/>
          </a:bodyPr>
          <a:lstStyle/>
          <a:p>
            <a:pPr algn="ctr"/>
            <a:r>
              <a:rPr lang="hu-HU" sz="4000" dirty="0">
                <a:latin typeface="+mj-lt"/>
              </a:rPr>
              <a:t>Vegyi anyagok és növényvédő szerek</a:t>
            </a:r>
          </a:p>
        </p:txBody>
      </p:sp>
    </p:spTree>
    <p:extLst>
      <p:ext uri="{BB962C8B-B14F-4D97-AF65-F5344CB8AC3E}">
        <p14:creationId xmlns:p14="http://schemas.microsoft.com/office/powerpoint/2010/main" val="2878192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907704" y="268455"/>
            <a:ext cx="6754684" cy="1077218"/>
          </a:xfrm>
          <a:prstGeom prst="rect">
            <a:avLst/>
          </a:prstGeom>
          <a:noFill/>
        </p:spPr>
        <p:txBody>
          <a:bodyPr wrap="square" rtlCol="0">
            <a:spAutoFit/>
          </a:bodyPr>
          <a:lstStyle/>
          <a:p>
            <a:pPr algn="ctr"/>
            <a:r>
              <a:rPr lang="hu-HU" sz="3200" b="1" dirty="0">
                <a:latin typeface="+mj-lt"/>
              </a:rPr>
              <a:t>Európai </a:t>
            </a:r>
            <a:r>
              <a:rPr lang="hu-HU" sz="3200" b="1" dirty="0" smtClean="0">
                <a:latin typeface="+mj-lt"/>
              </a:rPr>
              <a:t>Környezetvédelmi </a:t>
            </a:r>
            <a:r>
              <a:rPr lang="hu-HU" sz="3200" b="1" dirty="0">
                <a:latin typeface="+mj-lt"/>
              </a:rPr>
              <a:t>Ügynökség</a:t>
            </a:r>
          </a:p>
        </p:txBody>
      </p:sp>
      <p:sp>
        <p:nvSpPr>
          <p:cNvPr id="2" name="Téglalap 1"/>
          <p:cNvSpPr/>
          <p:nvPr/>
        </p:nvSpPr>
        <p:spPr>
          <a:xfrm>
            <a:off x="242034" y="1544091"/>
            <a:ext cx="8640961" cy="2031325"/>
          </a:xfrm>
          <a:prstGeom prst="rect">
            <a:avLst/>
          </a:prstGeom>
        </p:spPr>
        <p:txBody>
          <a:bodyPr wrap="square">
            <a:spAutoFit/>
          </a:bodyPr>
          <a:lstStyle/>
          <a:p>
            <a:pPr algn="just"/>
            <a:r>
              <a:rPr lang="hu-HU" b="1" dirty="0">
                <a:latin typeface="+mj-lt"/>
              </a:rPr>
              <a:t>Az EEA az EU intézménye</a:t>
            </a:r>
            <a:r>
              <a:rPr lang="hu-HU" dirty="0">
                <a:latin typeface="+mj-lt"/>
              </a:rPr>
              <a:t>, 1990-ben alakult. Megbízható, független adatokkal és tájékoztatással szolgál környezetvédelmi kérdésekben. Fontos információs forrás szerepét tölti be mindazok számára, akik a környezetvédelmi politika kialakításával, elfogadásával, végrehajtásával és értékelésével foglalkoznak, és tájékoztatás nyújt a lakosság számára is. </a:t>
            </a:r>
            <a:endParaRPr lang="hu-HU" dirty="0" smtClean="0">
              <a:latin typeface="+mj-lt"/>
            </a:endParaRPr>
          </a:p>
          <a:p>
            <a:pPr algn="just"/>
            <a:r>
              <a:rPr lang="hu-HU" b="1" dirty="0" smtClean="0">
                <a:latin typeface="+mj-lt"/>
              </a:rPr>
              <a:t>Igazgató</a:t>
            </a:r>
            <a:r>
              <a:rPr lang="hu-HU" b="1" dirty="0">
                <a:latin typeface="+mj-lt"/>
              </a:rPr>
              <a:t>:</a:t>
            </a:r>
            <a:r>
              <a:rPr lang="hu-HU" dirty="0">
                <a:latin typeface="+mj-lt"/>
              </a:rPr>
              <a:t> Hans </a:t>
            </a:r>
            <a:r>
              <a:rPr lang="hu-HU" dirty="0" err="1">
                <a:latin typeface="+mj-lt"/>
              </a:rPr>
              <a:t>Bruyninckx</a:t>
            </a:r>
            <a:endParaRPr lang="hu-HU" dirty="0">
              <a:latin typeface="+mj-lt"/>
            </a:endParaRPr>
          </a:p>
          <a:p>
            <a:pPr algn="just"/>
            <a:r>
              <a:rPr lang="hu-HU" b="1" dirty="0">
                <a:latin typeface="+mj-lt"/>
              </a:rPr>
              <a:t>Partnerek:</a:t>
            </a:r>
            <a:r>
              <a:rPr lang="hu-HU" dirty="0">
                <a:latin typeface="+mj-lt"/>
              </a:rPr>
              <a:t> az EU országai, Norvégia, Izland, Liechtenstein, Törökország és Svájc</a:t>
            </a:r>
          </a:p>
          <a:p>
            <a:pPr algn="just"/>
            <a:r>
              <a:rPr lang="hu-HU" b="1" dirty="0" smtClean="0">
                <a:latin typeface="+mj-lt"/>
              </a:rPr>
              <a:t>Székhely</a:t>
            </a:r>
            <a:r>
              <a:rPr lang="hu-HU" b="1" dirty="0">
                <a:latin typeface="+mj-lt"/>
              </a:rPr>
              <a:t>:</a:t>
            </a:r>
            <a:r>
              <a:rPr lang="hu-HU" dirty="0">
                <a:latin typeface="+mj-lt"/>
              </a:rPr>
              <a:t> Koppenhága, Dánia</a:t>
            </a: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575416"/>
            <a:ext cx="4770784" cy="2683566"/>
          </a:xfrm>
          <a:prstGeom prst="rect">
            <a:avLst/>
          </a:prstGeom>
        </p:spPr>
      </p:pic>
      <p:sp>
        <p:nvSpPr>
          <p:cNvPr id="4" name="Szövegdoboz 3"/>
          <p:cNvSpPr txBox="1"/>
          <p:nvPr/>
        </p:nvSpPr>
        <p:spPr>
          <a:xfrm>
            <a:off x="2941135" y="6374176"/>
            <a:ext cx="2122697" cy="261610"/>
          </a:xfrm>
          <a:prstGeom prst="rect">
            <a:avLst/>
          </a:prstGeom>
          <a:noFill/>
        </p:spPr>
        <p:txBody>
          <a:bodyPr wrap="none" rtlCol="0">
            <a:spAutoFit/>
          </a:bodyPr>
          <a:lstStyle/>
          <a:p>
            <a:r>
              <a:rPr lang="hu-HU" sz="1100" dirty="0" smtClean="0">
                <a:latin typeface="+mj-lt"/>
              </a:rPr>
              <a:t>Forrás: </a:t>
            </a:r>
            <a:r>
              <a:rPr lang="hu-HU" sz="1100" dirty="0">
                <a:latin typeface="+mj-lt"/>
              </a:rPr>
              <a:t>https://</a:t>
            </a:r>
            <a:r>
              <a:rPr lang="hu-HU" sz="1100" dirty="0" smtClean="0">
                <a:latin typeface="+mj-lt"/>
              </a:rPr>
              <a:t>www.eea.europa.eu</a:t>
            </a:r>
            <a:endParaRPr lang="hu-HU" sz="1100" dirty="0">
              <a:latin typeface="+mj-lt"/>
            </a:endParaRPr>
          </a:p>
        </p:txBody>
      </p:sp>
    </p:spTree>
    <p:extLst>
      <p:ext uri="{BB962C8B-B14F-4D97-AF65-F5344CB8AC3E}">
        <p14:creationId xmlns:p14="http://schemas.microsoft.com/office/powerpoint/2010/main" val="51602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979712" y="427191"/>
            <a:ext cx="6552728" cy="584775"/>
          </a:xfrm>
          <a:prstGeom prst="rect">
            <a:avLst/>
          </a:prstGeom>
          <a:noFill/>
        </p:spPr>
        <p:txBody>
          <a:bodyPr wrap="square" rtlCol="0">
            <a:spAutoFit/>
          </a:bodyPr>
          <a:lstStyle/>
          <a:p>
            <a:r>
              <a:rPr lang="hu-HU" sz="3200" dirty="0">
                <a:latin typeface="+mj-lt"/>
              </a:rPr>
              <a:t>Európai </a:t>
            </a:r>
            <a:r>
              <a:rPr lang="hu-HU" sz="3200" dirty="0" smtClean="0">
                <a:latin typeface="+mj-lt"/>
              </a:rPr>
              <a:t>Környezetvédelmi </a:t>
            </a:r>
            <a:r>
              <a:rPr lang="hu-HU" sz="3200" dirty="0">
                <a:latin typeface="+mj-lt"/>
              </a:rPr>
              <a:t>Ügynökség</a:t>
            </a:r>
            <a:endParaRPr lang="hu-HU" sz="3200" b="1" dirty="0">
              <a:latin typeface="+mj-lt"/>
            </a:endParaRPr>
          </a:p>
        </p:txBody>
      </p:sp>
      <p:sp>
        <p:nvSpPr>
          <p:cNvPr id="2" name="Téglalap 1"/>
          <p:cNvSpPr/>
          <p:nvPr/>
        </p:nvSpPr>
        <p:spPr>
          <a:xfrm>
            <a:off x="323528" y="1340768"/>
            <a:ext cx="8568952" cy="5632311"/>
          </a:xfrm>
          <a:prstGeom prst="rect">
            <a:avLst/>
          </a:prstGeom>
        </p:spPr>
        <p:txBody>
          <a:bodyPr wrap="square">
            <a:spAutoFit/>
          </a:bodyPr>
          <a:lstStyle/>
          <a:p>
            <a:pPr algn="just"/>
            <a:r>
              <a:rPr lang="hu-HU" sz="2000" dirty="0">
                <a:latin typeface="+mj-lt"/>
              </a:rPr>
              <a:t>Az </a:t>
            </a:r>
            <a:r>
              <a:rPr lang="hu-HU" sz="2000" b="1" dirty="0">
                <a:latin typeface="+mj-lt"/>
              </a:rPr>
              <a:t>Európai Környezetvédelmi Ügynökség </a:t>
            </a:r>
            <a:r>
              <a:rPr lang="hu-HU" sz="2000" dirty="0">
                <a:latin typeface="+mj-lt"/>
              </a:rPr>
              <a:t>munkáiban a környezetvédelem, a fenntartható fejlődés, az információkezelés és a kommunikáció területének legjobb szakértői dolgoznak </a:t>
            </a:r>
            <a:r>
              <a:rPr lang="hu-HU" sz="2000" dirty="0" smtClean="0">
                <a:latin typeface="+mj-lt"/>
              </a:rPr>
              <a:t>együtt.</a:t>
            </a:r>
          </a:p>
          <a:p>
            <a:pPr algn="just"/>
            <a:r>
              <a:rPr lang="hu-HU" sz="2000" dirty="0" smtClean="0">
                <a:latin typeface="+mj-lt"/>
              </a:rPr>
              <a:t>Az </a:t>
            </a:r>
            <a:r>
              <a:rPr lang="hu-HU" sz="2000" dirty="0">
                <a:latin typeface="+mj-lt"/>
              </a:rPr>
              <a:t>ügynökség koordinálja az</a:t>
            </a:r>
            <a:r>
              <a:rPr lang="hu-HU" sz="2000" b="1" dirty="0">
                <a:latin typeface="+mj-lt"/>
              </a:rPr>
              <a:t> európai környezeti információs és </a:t>
            </a:r>
            <a:r>
              <a:rPr lang="hu-HU" sz="2000" b="1" dirty="0" err="1">
                <a:latin typeface="+mj-lt"/>
              </a:rPr>
              <a:t>megfigyelőhálózat</a:t>
            </a:r>
            <a:r>
              <a:rPr lang="hu-HU" sz="2000" dirty="0">
                <a:latin typeface="+mj-lt"/>
              </a:rPr>
              <a:t> (</a:t>
            </a:r>
            <a:r>
              <a:rPr lang="hu-HU" sz="2000" dirty="0" err="1">
                <a:latin typeface="+mj-lt"/>
              </a:rPr>
              <a:t>Eionet</a:t>
            </a:r>
            <a:r>
              <a:rPr lang="hu-HU" sz="2000" dirty="0">
                <a:latin typeface="+mj-lt"/>
              </a:rPr>
              <a:t>) működését is. Az </a:t>
            </a:r>
            <a:r>
              <a:rPr lang="hu-HU" sz="2000" dirty="0" err="1" smtClean="0">
                <a:latin typeface="+mj-lt"/>
              </a:rPr>
              <a:t>Eionetnek</a:t>
            </a:r>
            <a:r>
              <a:rPr lang="hu-HU" sz="2000" dirty="0" smtClean="0">
                <a:latin typeface="+mj-lt"/>
              </a:rPr>
              <a:t> </a:t>
            </a:r>
            <a:r>
              <a:rPr lang="hu-HU" sz="2000" dirty="0">
                <a:latin typeface="+mj-lt"/>
              </a:rPr>
              <a:t>több mint </a:t>
            </a:r>
            <a:r>
              <a:rPr lang="hu-HU" sz="2000" b="1" dirty="0">
                <a:latin typeface="+mj-lt"/>
              </a:rPr>
              <a:t>300 </a:t>
            </a:r>
            <a:r>
              <a:rPr lang="hu-HU" sz="2000" b="1" dirty="0" smtClean="0">
                <a:latin typeface="+mj-lt"/>
              </a:rPr>
              <a:t>tagintézménye van</a:t>
            </a:r>
            <a:r>
              <a:rPr lang="hu-HU" sz="2000" dirty="0" smtClean="0">
                <a:latin typeface="+mj-lt"/>
              </a:rPr>
              <a:t> </a:t>
            </a:r>
            <a:r>
              <a:rPr lang="hu-HU" sz="2000" dirty="0">
                <a:latin typeface="+mj-lt"/>
              </a:rPr>
              <a:t>Európa-szerte</a:t>
            </a:r>
            <a:r>
              <a:rPr lang="hu-HU" sz="2000" dirty="0" smtClean="0">
                <a:latin typeface="+mj-lt"/>
              </a:rPr>
              <a:t>. </a:t>
            </a:r>
            <a:r>
              <a:rPr lang="hu-HU" sz="2000" b="1" dirty="0">
                <a:latin typeface="+mj-lt"/>
              </a:rPr>
              <a:t>Hazánkban körülbelül 160 szakember</a:t>
            </a:r>
            <a:r>
              <a:rPr lang="hu-HU" sz="2000" dirty="0">
                <a:latin typeface="+mj-lt"/>
              </a:rPr>
              <a:t> követi folyamatosan az ügynökség munkáit, azokat adatokkal, javaslatokkal, véleményezéssel is támogatja.</a:t>
            </a:r>
            <a:endParaRPr lang="hu-HU" sz="2000" dirty="0" smtClean="0">
              <a:latin typeface="+mj-lt"/>
            </a:endParaRPr>
          </a:p>
          <a:p>
            <a:pPr algn="just"/>
            <a:endParaRPr lang="hu-HU" sz="2000" dirty="0" smtClean="0">
              <a:latin typeface="+mj-lt"/>
            </a:endParaRPr>
          </a:p>
          <a:p>
            <a:pPr algn="just"/>
            <a:r>
              <a:rPr lang="hu-HU" sz="2000" dirty="0">
                <a:latin typeface="+mj-lt"/>
              </a:rPr>
              <a:t>Az Európai Környezetvédelmi Ügynökség </a:t>
            </a:r>
            <a:r>
              <a:rPr lang="hu-HU" sz="2000" b="1" dirty="0" smtClean="0">
                <a:latin typeface="+mj-lt"/>
              </a:rPr>
              <a:t>feladatköre:</a:t>
            </a:r>
          </a:p>
          <a:p>
            <a:pPr marL="342900" indent="-342900" algn="just">
              <a:buFont typeface="Arial" panose="020B0604020202020204" pitchFamily="34" charset="0"/>
              <a:buChar char="•"/>
            </a:pPr>
            <a:r>
              <a:rPr lang="hu-HU" sz="2000" dirty="0" smtClean="0">
                <a:latin typeface="+mj-lt"/>
              </a:rPr>
              <a:t>segíti </a:t>
            </a:r>
            <a:r>
              <a:rPr lang="hu-HU" sz="2000" dirty="0">
                <a:latin typeface="+mj-lt"/>
              </a:rPr>
              <a:t>az EU-t és a </a:t>
            </a:r>
            <a:r>
              <a:rPr lang="hu-HU" sz="2000" dirty="0" smtClean="0">
                <a:latin typeface="+mj-lt"/>
              </a:rPr>
              <a:t>tagországokat, hogy </a:t>
            </a:r>
            <a:r>
              <a:rPr lang="hu-HU" sz="2000" dirty="0">
                <a:latin typeface="+mj-lt"/>
              </a:rPr>
              <a:t>tájékozott döntéseket tudjanak </a:t>
            </a:r>
            <a:r>
              <a:rPr lang="hu-HU" sz="2000" dirty="0" smtClean="0">
                <a:latin typeface="+mj-lt"/>
              </a:rPr>
              <a:t>hozni abban, hogy hogyan javítható a </a:t>
            </a:r>
            <a:r>
              <a:rPr lang="hu-HU" sz="2000" dirty="0">
                <a:latin typeface="+mj-lt"/>
              </a:rPr>
              <a:t>környezetvédelmi intézkedések </a:t>
            </a:r>
            <a:r>
              <a:rPr lang="hu-HU" sz="2000" dirty="0" smtClean="0">
                <a:latin typeface="+mj-lt"/>
              </a:rPr>
              <a:t>színvonala, milyen szempontokat szükséges </a:t>
            </a:r>
            <a:r>
              <a:rPr lang="hu-HU" sz="2000" dirty="0">
                <a:latin typeface="+mj-lt"/>
              </a:rPr>
              <a:t>figyelembe venni a </a:t>
            </a:r>
            <a:r>
              <a:rPr lang="hu-HU" sz="2000" dirty="0" smtClean="0">
                <a:latin typeface="+mj-lt"/>
              </a:rPr>
              <a:t>környezetvédelmi szempontból a </a:t>
            </a:r>
            <a:r>
              <a:rPr lang="hu-HU" sz="2000" dirty="0">
                <a:latin typeface="+mj-lt"/>
              </a:rPr>
              <a:t>gazdaságpolitika alakítása során, és hogyan </a:t>
            </a:r>
            <a:r>
              <a:rPr lang="hu-HU" sz="2000" dirty="0" smtClean="0">
                <a:latin typeface="+mj-lt"/>
              </a:rPr>
              <a:t>növelhető a fenntarthatóság;</a:t>
            </a:r>
            <a:endParaRPr lang="hu-HU" sz="2000" dirty="0">
              <a:latin typeface="+mj-lt"/>
            </a:endParaRPr>
          </a:p>
          <a:p>
            <a:pPr marL="342900" indent="-342900" algn="just">
              <a:buFont typeface="Arial" panose="020B0604020202020204" pitchFamily="34" charset="0"/>
              <a:buChar char="•"/>
            </a:pPr>
            <a:r>
              <a:rPr lang="hu-HU" sz="2000" dirty="0">
                <a:latin typeface="+mj-lt"/>
              </a:rPr>
              <a:t>működteti és koordinálja az európai környezeti információs és </a:t>
            </a:r>
            <a:r>
              <a:rPr lang="hu-HU" sz="2000" dirty="0" err="1" smtClean="0">
                <a:latin typeface="+mj-lt"/>
              </a:rPr>
              <a:t>megfigyelőhálózatot</a:t>
            </a:r>
            <a:r>
              <a:rPr lang="hu-HU" sz="2000" dirty="0" smtClean="0">
                <a:latin typeface="+mj-lt"/>
              </a:rPr>
              <a:t>, </a:t>
            </a:r>
            <a:r>
              <a:rPr lang="hu-HU" sz="2000" dirty="0">
                <a:latin typeface="+mj-lt"/>
              </a:rPr>
              <a:t>amelyet </a:t>
            </a:r>
            <a:r>
              <a:rPr lang="hu-HU" sz="2000" dirty="0" smtClean="0">
                <a:latin typeface="+mj-lt"/>
              </a:rPr>
              <a:t>a</a:t>
            </a:r>
            <a:r>
              <a:rPr lang="hu-HU" sz="2000" dirty="0">
                <a:latin typeface="+mj-lt"/>
              </a:rPr>
              <a:t> </a:t>
            </a:r>
            <a:r>
              <a:rPr lang="hu-HU" sz="2000" b="1" dirty="0">
                <a:latin typeface="+mj-lt"/>
              </a:rPr>
              <a:t>tagállami környezetvédelmi szervek</a:t>
            </a:r>
            <a:r>
              <a:rPr lang="hu-HU" sz="2000" dirty="0">
                <a:latin typeface="+mj-lt"/>
              </a:rPr>
              <a:t> alkotnak</a:t>
            </a:r>
            <a:r>
              <a:rPr lang="hu-HU" sz="2000" dirty="0" smtClean="0">
                <a:latin typeface="+mj-lt"/>
              </a:rPr>
              <a:t>.</a:t>
            </a:r>
            <a:endParaRPr lang="hu-HU" sz="2000" dirty="0">
              <a:latin typeface="+mj-lt"/>
            </a:endParaRPr>
          </a:p>
        </p:txBody>
      </p:sp>
    </p:spTree>
    <p:extLst>
      <p:ext uri="{BB962C8B-B14F-4D97-AF65-F5344CB8AC3E}">
        <p14:creationId xmlns:p14="http://schemas.microsoft.com/office/powerpoint/2010/main" val="4043601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7258" y="476672"/>
            <a:ext cx="8229600" cy="720080"/>
          </a:xfrm>
        </p:spPr>
        <p:txBody>
          <a:bodyPr/>
          <a:lstStyle/>
          <a:p>
            <a:r>
              <a:rPr lang="hu-HU" sz="3200" dirty="0"/>
              <a:t>Európai </a:t>
            </a:r>
            <a:r>
              <a:rPr lang="hu-HU" sz="3200" dirty="0" smtClean="0"/>
              <a:t>Környezetvédelmi </a:t>
            </a:r>
            <a:r>
              <a:rPr lang="hu-HU" sz="3200" dirty="0"/>
              <a:t>Ügynökség</a:t>
            </a:r>
            <a:r>
              <a:rPr lang="hu-HU" sz="3200" b="1" dirty="0"/>
              <a:t/>
            </a:r>
            <a:br>
              <a:rPr lang="hu-HU" sz="3200" b="1" dirty="0"/>
            </a:br>
            <a:endParaRPr lang="hu-HU" sz="3200"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5" y="1340768"/>
            <a:ext cx="5867735" cy="5112568"/>
          </a:xfrm>
        </p:spPr>
      </p:pic>
      <p:sp>
        <p:nvSpPr>
          <p:cNvPr id="3" name="Szövegdoboz 2"/>
          <p:cNvSpPr txBox="1"/>
          <p:nvPr/>
        </p:nvSpPr>
        <p:spPr>
          <a:xfrm>
            <a:off x="2195736" y="6534160"/>
            <a:ext cx="2343911" cy="261610"/>
          </a:xfrm>
          <a:prstGeom prst="rect">
            <a:avLst/>
          </a:prstGeom>
          <a:noFill/>
        </p:spPr>
        <p:txBody>
          <a:bodyPr wrap="none" rtlCol="0">
            <a:spAutoFit/>
          </a:bodyPr>
          <a:lstStyle/>
          <a:p>
            <a:r>
              <a:rPr lang="hu-HU" sz="1100" dirty="0" smtClean="0"/>
              <a:t>Forrás: </a:t>
            </a:r>
            <a:r>
              <a:rPr lang="hu-HU" sz="1100" dirty="0"/>
              <a:t>https://</a:t>
            </a:r>
            <a:r>
              <a:rPr lang="hu-HU" sz="1100" dirty="0" smtClean="0"/>
              <a:t>www.eea.europa.eu</a:t>
            </a:r>
            <a:endParaRPr lang="hu-HU" sz="1100" dirty="0"/>
          </a:p>
        </p:txBody>
      </p:sp>
    </p:spTree>
    <p:extLst>
      <p:ext uri="{BB962C8B-B14F-4D97-AF65-F5344CB8AC3E}">
        <p14:creationId xmlns:p14="http://schemas.microsoft.com/office/powerpoint/2010/main" val="258392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95736" y="404664"/>
            <a:ext cx="6696744" cy="707886"/>
          </a:xfrm>
          <a:prstGeom prst="rect">
            <a:avLst/>
          </a:prstGeom>
          <a:noFill/>
        </p:spPr>
        <p:txBody>
          <a:bodyPr wrap="square" rtlCol="0">
            <a:spAutoFit/>
          </a:bodyPr>
          <a:lstStyle/>
          <a:p>
            <a:r>
              <a:rPr lang="hu-HU" sz="4000" b="1" dirty="0">
                <a:latin typeface="+mj-lt"/>
              </a:rPr>
              <a:t>Európai Uniós szakpolitikák</a:t>
            </a:r>
          </a:p>
        </p:txBody>
      </p:sp>
      <p:sp>
        <p:nvSpPr>
          <p:cNvPr id="3" name="Téglalap 2"/>
          <p:cNvSpPr/>
          <p:nvPr/>
        </p:nvSpPr>
        <p:spPr>
          <a:xfrm>
            <a:off x="323528" y="1412776"/>
            <a:ext cx="3888432" cy="5262979"/>
          </a:xfrm>
          <a:prstGeom prst="rect">
            <a:avLst/>
          </a:prstGeom>
        </p:spPr>
        <p:txBody>
          <a:bodyPr wrap="square">
            <a:spAutoFit/>
          </a:bodyPr>
          <a:lstStyle/>
          <a:p>
            <a:r>
              <a:rPr lang="hu-HU" sz="2400" dirty="0">
                <a:latin typeface="+mj-lt"/>
              </a:rPr>
              <a:t>Adóügy</a:t>
            </a:r>
          </a:p>
          <a:p>
            <a:r>
              <a:rPr lang="hu-HU" sz="2400" dirty="0">
                <a:latin typeface="+mj-lt"/>
              </a:rPr>
              <a:t>Jogérvényesülés és alapvető jogok</a:t>
            </a:r>
          </a:p>
          <a:p>
            <a:r>
              <a:rPr lang="hu-HU" sz="2400" dirty="0">
                <a:latin typeface="+mj-lt"/>
              </a:rPr>
              <a:t>Egészségügy</a:t>
            </a:r>
          </a:p>
          <a:p>
            <a:r>
              <a:rPr lang="hu-HU" sz="2400" dirty="0">
                <a:latin typeface="+mj-lt"/>
              </a:rPr>
              <a:t>Egységes piac</a:t>
            </a:r>
          </a:p>
          <a:p>
            <a:r>
              <a:rPr lang="hu-HU" sz="2400" dirty="0">
                <a:latin typeface="+mj-lt"/>
              </a:rPr>
              <a:t>Élelmiszerbiztonság</a:t>
            </a:r>
          </a:p>
          <a:p>
            <a:r>
              <a:rPr lang="hu-HU" sz="2400" dirty="0">
                <a:latin typeface="+mj-lt"/>
              </a:rPr>
              <a:t>Emberi jogok és demokrácia</a:t>
            </a:r>
          </a:p>
          <a:p>
            <a:r>
              <a:rPr lang="hu-HU" sz="2400" dirty="0">
                <a:latin typeface="+mj-lt"/>
              </a:rPr>
              <a:t>Energiaügy</a:t>
            </a:r>
          </a:p>
          <a:p>
            <a:r>
              <a:rPr lang="hu-HU" sz="2400" dirty="0">
                <a:latin typeface="+mj-lt"/>
              </a:rPr>
              <a:t>Fejlesztés és együttműködés</a:t>
            </a:r>
          </a:p>
          <a:p>
            <a:r>
              <a:rPr lang="hu-HU" sz="2400" dirty="0">
                <a:latin typeface="+mj-lt"/>
              </a:rPr>
              <a:t>Foglalkoztatási és szociális ügyek</a:t>
            </a:r>
          </a:p>
          <a:p>
            <a:r>
              <a:rPr lang="hu-HU" sz="2400" dirty="0">
                <a:latin typeface="+mj-lt"/>
              </a:rPr>
              <a:t>Humanitárius segítségnyújtás és polgári védelem</a:t>
            </a:r>
          </a:p>
          <a:p>
            <a:r>
              <a:rPr lang="hu-HU" sz="2400" dirty="0">
                <a:latin typeface="+mj-lt"/>
              </a:rPr>
              <a:t>Kereskedelem</a:t>
            </a:r>
          </a:p>
        </p:txBody>
      </p:sp>
      <p:sp>
        <p:nvSpPr>
          <p:cNvPr id="7" name="Szövegdoboz 6"/>
          <p:cNvSpPr txBox="1"/>
          <p:nvPr/>
        </p:nvSpPr>
        <p:spPr>
          <a:xfrm>
            <a:off x="4837528" y="1420996"/>
            <a:ext cx="4306471" cy="4524315"/>
          </a:xfrm>
          <a:prstGeom prst="rect">
            <a:avLst/>
          </a:prstGeom>
          <a:noFill/>
        </p:spPr>
        <p:txBody>
          <a:bodyPr wrap="square" rtlCol="0">
            <a:spAutoFit/>
          </a:bodyPr>
          <a:lstStyle/>
          <a:p>
            <a:r>
              <a:rPr lang="hu-HU" sz="2400" dirty="0">
                <a:latin typeface="+mj-lt"/>
              </a:rPr>
              <a:t>Környezetvédelem</a:t>
            </a:r>
          </a:p>
          <a:p>
            <a:r>
              <a:rPr lang="hu-HU" sz="2400" dirty="0">
                <a:latin typeface="+mj-lt"/>
              </a:rPr>
              <a:t>Közlekedés</a:t>
            </a:r>
          </a:p>
          <a:p>
            <a:r>
              <a:rPr lang="hu-HU" sz="2400" dirty="0" err="1">
                <a:latin typeface="+mj-lt"/>
              </a:rPr>
              <a:t>Kül-</a:t>
            </a:r>
            <a:r>
              <a:rPr lang="hu-HU" sz="2400" dirty="0">
                <a:latin typeface="+mj-lt"/>
              </a:rPr>
              <a:t> és biztonságpolitika</a:t>
            </a:r>
          </a:p>
          <a:p>
            <a:r>
              <a:rPr lang="hu-HU" sz="2400" dirty="0">
                <a:latin typeface="+mj-lt"/>
              </a:rPr>
              <a:t>Kultúra</a:t>
            </a:r>
          </a:p>
          <a:p>
            <a:r>
              <a:rPr lang="hu-HU" sz="2400" dirty="0">
                <a:latin typeface="+mj-lt"/>
              </a:rPr>
              <a:t>Kutatás és innováció</a:t>
            </a:r>
          </a:p>
          <a:p>
            <a:r>
              <a:rPr lang="hu-HU" sz="2400" dirty="0">
                <a:latin typeface="+mj-lt"/>
              </a:rPr>
              <a:t>Mezőgazdaság</a:t>
            </a:r>
          </a:p>
          <a:p>
            <a:r>
              <a:rPr lang="hu-HU" sz="2400" dirty="0">
                <a:latin typeface="+mj-lt"/>
              </a:rPr>
              <a:t>Oktatás, képzés és ifjúság</a:t>
            </a:r>
          </a:p>
          <a:p>
            <a:r>
              <a:rPr lang="hu-HU" sz="2400" dirty="0">
                <a:latin typeface="+mj-lt"/>
              </a:rPr>
              <a:t>Regionális politika</a:t>
            </a:r>
          </a:p>
          <a:p>
            <a:r>
              <a:rPr lang="hu-HU" sz="2400" dirty="0">
                <a:latin typeface="+mj-lt"/>
              </a:rPr>
              <a:t>Vállalkozások, ipar</a:t>
            </a:r>
          </a:p>
          <a:p>
            <a:r>
              <a:rPr lang="hu-HU" sz="2400" dirty="0">
                <a:latin typeface="+mj-lt"/>
              </a:rPr>
              <a:t>Vámügyek</a:t>
            </a:r>
          </a:p>
          <a:p>
            <a:r>
              <a:rPr lang="hu-HU" sz="2400" dirty="0">
                <a:latin typeface="+mj-lt"/>
              </a:rPr>
              <a:t>Versenypolitika</a:t>
            </a:r>
          </a:p>
          <a:p>
            <a:endParaRPr lang="hu-HU" sz="2400" dirty="0">
              <a:latin typeface="+mj-lt"/>
            </a:endParaRPr>
          </a:p>
        </p:txBody>
      </p:sp>
      <p:sp>
        <p:nvSpPr>
          <p:cNvPr id="8" name="Szövegdoboz 7"/>
          <p:cNvSpPr txBox="1"/>
          <p:nvPr/>
        </p:nvSpPr>
        <p:spPr>
          <a:xfrm>
            <a:off x="7968208" y="23264"/>
            <a:ext cx="1152128" cy="369332"/>
          </a:xfrm>
          <a:prstGeom prst="rect">
            <a:avLst/>
          </a:prstGeom>
          <a:noFill/>
        </p:spPr>
        <p:txBody>
          <a:bodyPr wrap="square" rtlCol="0">
            <a:spAutoFit/>
          </a:bodyPr>
          <a:lstStyle/>
          <a:p>
            <a:r>
              <a:rPr lang="hu-HU" dirty="0" smtClean="0"/>
              <a:t>Ismétlés</a:t>
            </a:r>
            <a:endParaRPr lang="hu-HU" dirty="0"/>
          </a:p>
        </p:txBody>
      </p:sp>
      <p:sp>
        <p:nvSpPr>
          <p:cNvPr id="4" name="Szövegdoboz 3"/>
          <p:cNvSpPr txBox="1"/>
          <p:nvPr/>
        </p:nvSpPr>
        <p:spPr>
          <a:xfrm>
            <a:off x="4203605" y="6488668"/>
            <a:ext cx="4916731" cy="369332"/>
          </a:xfrm>
          <a:prstGeom prst="rect">
            <a:avLst/>
          </a:prstGeom>
          <a:noFill/>
        </p:spPr>
        <p:txBody>
          <a:bodyPr wrap="none" rtlCol="0">
            <a:spAutoFit/>
          </a:bodyPr>
          <a:lstStyle/>
          <a:p>
            <a:r>
              <a:rPr lang="hu-HU" dirty="0" smtClean="0">
                <a:latin typeface="+mj-lt"/>
              </a:rPr>
              <a:t>Forrás: </a:t>
            </a:r>
            <a:r>
              <a:rPr lang="hu-HU" u="sng" dirty="0">
                <a:latin typeface="+mj-lt"/>
                <a:hlinkClick r:id="rId2"/>
              </a:rPr>
              <a:t>https://europa.eu/european-union/topics_hu</a:t>
            </a:r>
            <a:endParaRPr lang="hu-HU" dirty="0">
              <a:latin typeface="+mj-lt"/>
            </a:endParaRPr>
          </a:p>
        </p:txBody>
      </p:sp>
    </p:spTree>
    <p:extLst>
      <p:ext uri="{BB962C8B-B14F-4D97-AF65-F5344CB8AC3E}">
        <p14:creationId xmlns:p14="http://schemas.microsoft.com/office/powerpoint/2010/main" val="78029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82907" y="1470656"/>
            <a:ext cx="5325197" cy="3588108"/>
          </a:xfrm>
        </p:spPr>
        <p:txBody>
          <a:bodyPr/>
          <a:lstStyle/>
          <a:p>
            <a:pPr algn="just"/>
            <a:r>
              <a:rPr lang="hu-HU" sz="1900" dirty="0" smtClean="0"/>
              <a:t>1990. november 4. Vilnius, Litvániában született.</a:t>
            </a:r>
          </a:p>
          <a:p>
            <a:pPr algn="just"/>
            <a:r>
              <a:rPr lang="hu-HU" sz="1900" dirty="0" smtClean="0"/>
              <a:t>2012-ben az </a:t>
            </a:r>
            <a:r>
              <a:rPr lang="hu-HU" sz="1900" dirty="0" err="1"/>
              <a:t>Aberystwyth</a:t>
            </a:r>
            <a:r>
              <a:rPr lang="hu-HU" sz="1900" dirty="0"/>
              <a:t> </a:t>
            </a:r>
            <a:r>
              <a:rPr lang="hu-HU" sz="1900" dirty="0" smtClean="0"/>
              <a:t>Egyetemen</a:t>
            </a:r>
            <a:r>
              <a:rPr lang="hu-HU" sz="1900" dirty="0"/>
              <a:t> (UK</a:t>
            </a:r>
            <a:r>
              <a:rPr lang="hu-HU" sz="1900" dirty="0" smtClean="0"/>
              <a:t>) Gazdasági és szociális tanulmányokat tanult, majd európai tanulmányokat hallgatott a Maastrichti Egyetemen.</a:t>
            </a:r>
          </a:p>
          <a:p>
            <a:pPr algn="just"/>
            <a:r>
              <a:rPr lang="hu-HU" sz="1900" dirty="0" smtClean="0"/>
              <a:t>2012-2015 között a </a:t>
            </a:r>
            <a:r>
              <a:rPr lang="hu-HU" sz="1900" dirty="0" err="1" smtClean="0"/>
              <a:t>Lithuania</a:t>
            </a:r>
            <a:r>
              <a:rPr lang="hu-HU" sz="1900" dirty="0" smtClean="0"/>
              <a:t> </a:t>
            </a:r>
            <a:r>
              <a:rPr lang="hu-HU" sz="1900" dirty="0" err="1" smtClean="0"/>
              <a:t>Tribune</a:t>
            </a:r>
            <a:r>
              <a:rPr lang="hu-HU" sz="1900" dirty="0" smtClean="0"/>
              <a:t> hírportál szerzője és szerkesztője.</a:t>
            </a:r>
          </a:p>
          <a:p>
            <a:pPr algn="just"/>
            <a:r>
              <a:rPr lang="hu-HU" sz="1800" dirty="0" smtClean="0"/>
              <a:t>2013 </a:t>
            </a:r>
            <a:r>
              <a:rPr lang="hu-HU" sz="1800" dirty="0"/>
              <a:t>– 2014: a CEPA projektmenedzseri tanácsadója</a:t>
            </a:r>
          </a:p>
          <a:p>
            <a:pPr algn="just"/>
            <a:r>
              <a:rPr lang="hu-HU" sz="1900" dirty="0" smtClean="0"/>
              <a:t>2015–2016-ban </a:t>
            </a:r>
            <a:r>
              <a:rPr lang="hu-HU" sz="1900" dirty="0"/>
              <a:t>a litván repülőterek koncessziós projektjének koordinátora volt. </a:t>
            </a:r>
            <a:endParaRPr lang="hu-HU" sz="1900" dirty="0" smtClean="0"/>
          </a:p>
          <a:p>
            <a:pPr algn="just"/>
            <a:r>
              <a:rPr lang="hu-HU" sz="1900" dirty="0" smtClean="0"/>
              <a:t>2016-ban </a:t>
            </a:r>
            <a:r>
              <a:rPr lang="hu-HU" sz="1900" dirty="0"/>
              <a:t>a </a:t>
            </a:r>
            <a:r>
              <a:rPr lang="hu-HU" sz="1900" dirty="0" err="1"/>
              <a:t>Invest</a:t>
            </a:r>
            <a:r>
              <a:rPr lang="hu-HU" sz="1900" dirty="0"/>
              <a:t> Litvánia állami vállalkozás befektetési környezetének javításával foglalkozó csoport csoportvezetője </a:t>
            </a:r>
            <a:r>
              <a:rPr lang="hu-HU" sz="1900" dirty="0" smtClean="0"/>
              <a:t>volt.</a:t>
            </a:r>
            <a:endParaRPr lang="hu-HU" sz="1900" dirty="0"/>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629" y="1484785"/>
            <a:ext cx="3297646" cy="3312368"/>
          </a:xfrm>
          <a:prstGeom prst="rect">
            <a:avLst/>
          </a:prstGeom>
        </p:spPr>
      </p:pic>
      <p:sp>
        <p:nvSpPr>
          <p:cNvPr id="4" name="Szövegdoboz 3"/>
          <p:cNvSpPr txBox="1"/>
          <p:nvPr/>
        </p:nvSpPr>
        <p:spPr>
          <a:xfrm>
            <a:off x="5613235" y="4797153"/>
            <a:ext cx="1717137" cy="261610"/>
          </a:xfrm>
          <a:prstGeom prst="rect">
            <a:avLst/>
          </a:prstGeom>
          <a:noFill/>
        </p:spPr>
        <p:txBody>
          <a:bodyPr wrap="none" rtlCol="0">
            <a:spAutoFit/>
          </a:bodyPr>
          <a:lstStyle/>
          <a:p>
            <a:r>
              <a:rPr lang="hu-HU" sz="1100" dirty="0" smtClean="0">
                <a:latin typeface="+mj-lt"/>
              </a:rPr>
              <a:t>Forrás: </a:t>
            </a:r>
            <a:r>
              <a:rPr lang="hu-HU" sz="1100" dirty="0">
                <a:latin typeface="+mj-lt"/>
              </a:rPr>
              <a:t>https://</a:t>
            </a:r>
            <a:r>
              <a:rPr lang="hu-HU" sz="1100" dirty="0" smtClean="0">
                <a:latin typeface="+mj-lt"/>
              </a:rPr>
              <a:t>ec.europa.eu</a:t>
            </a:r>
            <a:endParaRPr lang="hu-HU" sz="1100" dirty="0">
              <a:latin typeface="+mj-lt"/>
            </a:endParaRPr>
          </a:p>
        </p:txBody>
      </p:sp>
      <p:sp>
        <p:nvSpPr>
          <p:cNvPr id="5" name="Téglalap 4"/>
          <p:cNvSpPr/>
          <p:nvPr/>
        </p:nvSpPr>
        <p:spPr>
          <a:xfrm>
            <a:off x="902600" y="332656"/>
            <a:ext cx="8077853" cy="954107"/>
          </a:xfrm>
          <a:prstGeom prst="rect">
            <a:avLst/>
          </a:prstGeom>
        </p:spPr>
        <p:txBody>
          <a:bodyPr wrap="none">
            <a:spAutoFit/>
          </a:bodyPr>
          <a:lstStyle/>
          <a:p>
            <a:pPr marL="0" indent="0" algn="ctr">
              <a:buNone/>
            </a:pPr>
            <a:r>
              <a:rPr lang="hu-HU" sz="2800" b="1" dirty="0" err="1">
                <a:latin typeface="+mj-lt"/>
              </a:rPr>
              <a:t>Virginijus</a:t>
            </a:r>
            <a:r>
              <a:rPr lang="hu-HU" sz="2800" b="1" dirty="0">
                <a:latin typeface="+mj-lt"/>
              </a:rPr>
              <a:t> </a:t>
            </a:r>
            <a:r>
              <a:rPr lang="hu-HU" sz="2800" b="1" dirty="0" err="1" smtClean="0">
                <a:latin typeface="+mj-lt"/>
              </a:rPr>
              <a:t>Sinkevičius</a:t>
            </a:r>
            <a:endParaRPr lang="hu-HU" sz="2800" b="1" dirty="0" smtClean="0">
              <a:latin typeface="+mj-lt"/>
            </a:endParaRPr>
          </a:p>
          <a:p>
            <a:pPr marL="0" indent="0" algn="ctr">
              <a:buNone/>
            </a:pPr>
            <a:r>
              <a:rPr lang="hu-HU" sz="2800" dirty="0">
                <a:latin typeface="+mj-lt"/>
              </a:rPr>
              <a:t>K</a:t>
            </a:r>
            <a:r>
              <a:rPr lang="hu-HU" sz="2800" dirty="0" smtClean="0">
                <a:latin typeface="+mj-lt"/>
              </a:rPr>
              <a:t>örnyezetért, óceánokért </a:t>
            </a:r>
            <a:r>
              <a:rPr lang="hu-HU" sz="2800" dirty="0">
                <a:latin typeface="+mj-lt"/>
              </a:rPr>
              <a:t>és halászatért felelős </a:t>
            </a:r>
            <a:r>
              <a:rPr lang="hu-HU" sz="2800" dirty="0" smtClean="0">
                <a:latin typeface="+mj-lt"/>
              </a:rPr>
              <a:t>biztos. </a:t>
            </a:r>
            <a:r>
              <a:rPr lang="hu-HU" sz="2800" dirty="0">
                <a:latin typeface="+mj-lt"/>
              </a:rPr>
              <a:t> </a:t>
            </a:r>
          </a:p>
        </p:txBody>
      </p:sp>
      <p:sp>
        <p:nvSpPr>
          <p:cNvPr id="6" name="Szövegdoboz 5"/>
          <p:cNvSpPr txBox="1"/>
          <p:nvPr/>
        </p:nvSpPr>
        <p:spPr>
          <a:xfrm>
            <a:off x="234765" y="5888504"/>
            <a:ext cx="8712968" cy="969496"/>
          </a:xfrm>
          <a:prstGeom prst="rect">
            <a:avLst/>
          </a:prstGeom>
          <a:noFill/>
        </p:spPr>
        <p:txBody>
          <a:bodyPr wrap="square" rtlCol="0">
            <a:spAutoFit/>
          </a:bodyPr>
          <a:lstStyle/>
          <a:p>
            <a:pPr marL="285750" indent="-285750" algn="just">
              <a:buFont typeface="Arial" panose="020B0604020202020204" pitchFamily="34" charset="0"/>
              <a:buChar char="•"/>
            </a:pPr>
            <a:r>
              <a:rPr lang="hu-HU" sz="1900" dirty="0">
                <a:latin typeface="+mj-lt"/>
              </a:rPr>
              <a:t>2017. november 27-én kinevezték a Litván Köztársaság gazdasági miniszterévé.</a:t>
            </a:r>
          </a:p>
          <a:p>
            <a:pPr marL="285750" indent="-285750" algn="just">
              <a:buFont typeface="Arial" panose="020B0604020202020204" pitchFamily="34" charset="0"/>
              <a:buChar char="•"/>
            </a:pPr>
            <a:r>
              <a:rPr lang="hu-HU" sz="1900" dirty="0">
                <a:latin typeface="+mj-lt"/>
              </a:rPr>
              <a:t>A litván parlament 2019. augusztus 22-én jóváhagyta az európai biztos megbízatását.</a:t>
            </a:r>
          </a:p>
          <a:p>
            <a:endParaRPr lang="hu-HU" sz="1900" dirty="0">
              <a:latin typeface="+mj-lt"/>
            </a:endParaRPr>
          </a:p>
        </p:txBody>
      </p:sp>
    </p:spTree>
    <p:extLst>
      <p:ext uri="{BB962C8B-B14F-4D97-AF65-F5344CB8AC3E}">
        <p14:creationId xmlns:p14="http://schemas.microsoft.com/office/powerpoint/2010/main" val="1893372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11560" y="2996952"/>
            <a:ext cx="8229600" cy="892696"/>
          </a:xfrm>
        </p:spPr>
        <p:txBody>
          <a:bodyPr/>
          <a:lstStyle/>
          <a:p>
            <a:pPr marL="0" indent="0" algn="ctr">
              <a:buNone/>
            </a:pPr>
            <a:r>
              <a:rPr lang="hu-HU" sz="4000" b="1" dirty="0" smtClean="0"/>
              <a:t>Köszönöm a figyelmet!</a:t>
            </a:r>
            <a:endParaRPr lang="hu-HU" sz="4000" b="1" dirty="0"/>
          </a:p>
        </p:txBody>
      </p:sp>
    </p:spTree>
    <p:extLst>
      <p:ext uri="{BB962C8B-B14F-4D97-AF65-F5344CB8AC3E}">
        <p14:creationId xmlns:p14="http://schemas.microsoft.com/office/powerpoint/2010/main" val="61774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051720" y="402928"/>
            <a:ext cx="6480720" cy="707886"/>
          </a:xfrm>
          <a:prstGeom prst="rect">
            <a:avLst/>
          </a:prstGeom>
          <a:noFill/>
        </p:spPr>
        <p:txBody>
          <a:bodyPr wrap="square" rtlCol="0">
            <a:spAutoFit/>
          </a:bodyPr>
          <a:lstStyle/>
          <a:p>
            <a:pPr algn="ctr"/>
            <a:r>
              <a:rPr lang="hu-HU" sz="4000" b="1" dirty="0" smtClean="0">
                <a:latin typeface="+mj-lt"/>
              </a:rPr>
              <a:t>Környezetvédelem</a:t>
            </a:r>
            <a:endParaRPr lang="hu-HU" sz="4000" b="1" dirty="0">
              <a:latin typeface="+mj-lt"/>
            </a:endParaRPr>
          </a:p>
        </p:txBody>
      </p:sp>
      <p:sp>
        <p:nvSpPr>
          <p:cNvPr id="4" name="Szövegdoboz 3"/>
          <p:cNvSpPr txBox="1"/>
          <p:nvPr/>
        </p:nvSpPr>
        <p:spPr>
          <a:xfrm>
            <a:off x="382536" y="1484783"/>
            <a:ext cx="8564516" cy="2723823"/>
          </a:xfrm>
          <a:prstGeom prst="rect">
            <a:avLst/>
          </a:prstGeom>
          <a:noFill/>
        </p:spPr>
        <p:txBody>
          <a:bodyPr wrap="square" rtlCol="0">
            <a:spAutoFit/>
          </a:bodyPr>
          <a:lstStyle/>
          <a:p>
            <a:pPr algn="just"/>
            <a:r>
              <a:rPr lang="hu-HU" sz="1900" dirty="0">
                <a:latin typeface="+mj-lt"/>
              </a:rPr>
              <a:t>A környezet védelme évszázadok óta az emberi társadalom fontos feladata. </a:t>
            </a:r>
            <a:r>
              <a:rPr lang="hu-HU" sz="1900" dirty="0" smtClean="0">
                <a:latin typeface="+mj-lt"/>
              </a:rPr>
              <a:t>Hazánkban a XIX. </a:t>
            </a:r>
            <a:r>
              <a:rPr lang="hu-HU" sz="1900" dirty="0">
                <a:latin typeface="+mj-lt"/>
              </a:rPr>
              <a:t>század második </a:t>
            </a:r>
            <a:r>
              <a:rPr lang="hu-HU" sz="1900" dirty="0" smtClean="0">
                <a:latin typeface="+mj-lt"/>
              </a:rPr>
              <a:t>felétől kezdve </a:t>
            </a:r>
            <a:r>
              <a:rPr lang="hu-HU" sz="1900" dirty="0">
                <a:latin typeface="+mj-lt"/>
              </a:rPr>
              <a:t>törvényekkel </a:t>
            </a:r>
            <a:r>
              <a:rPr lang="hu-HU" sz="1900" dirty="0" smtClean="0">
                <a:latin typeface="+mj-lt"/>
              </a:rPr>
              <a:t>védik </a:t>
            </a:r>
            <a:r>
              <a:rPr lang="hu-HU" sz="1900" dirty="0">
                <a:latin typeface="+mj-lt"/>
              </a:rPr>
              <a:t>az </a:t>
            </a:r>
            <a:r>
              <a:rPr lang="hu-HU" sz="1900" b="1" dirty="0">
                <a:latin typeface="+mj-lt"/>
              </a:rPr>
              <a:t>erdőket, a vizek tisztaságát</a:t>
            </a:r>
            <a:r>
              <a:rPr lang="hu-HU" sz="1900" dirty="0">
                <a:latin typeface="+mj-lt"/>
              </a:rPr>
              <a:t>. A </a:t>
            </a:r>
            <a:r>
              <a:rPr lang="hu-HU" sz="1900" dirty="0" smtClean="0">
                <a:latin typeface="+mj-lt"/>
              </a:rPr>
              <a:t>XX. </a:t>
            </a:r>
            <a:r>
              <a:rPr lang="hu-HU" sz="1900" dirty="0">
                <a:latin typeface="+mj-lt"/>
              </a:rPr>
              <a:t>század első felében </a:t>
            </a:r>
            <a:r>
              <a:rPr lang="hu-HU" sz="1900" dirty="0" smtClean="0">
                <a:latin typeface="+mj-lt"/>
              </a:rPr>
              <a:t>több környezetvédelmi jelentőségű rendelet jelent meg, például </a:t>
            </a:r>
            <a:r>
              <a:rPr lang="hu-HU" sz="1900" dirty="0">
                <a:latin typeface="+mj-lt"/>
              </a:rPr>
              <a:t>1939-ben 1. sorszámmal került bejegyzésre a védett természeti területek törzskönyvébe a </a:t>
            </a:r>
            <a:r>
              <a:rPr lang="hu-HU" sz="1900" b="1" dirty="0">
                <a:latin typeface="+mj-lt"/>
              </a:rPr>
              <a:t>Debreceni Nagyerdő</a:t>
            </a:r>
            <a:r>
              <a:rPr lang="hu-HU" sz="1900" dirty="0">
                <a:latin typeface="+mj-lt"/>
              </a:rPr>
              <a:t>.</a:t>
            </a:r>
            <a:endParaRPr lang="hu-HU" sz="1900" dirty="0" smtClean="0">
              <a:latin typeface="+mj-lt"/>
            </a:endParaRPr>
          </a:p>
          <a:p>
            <a:pPr algn="just"/>
            <a:r>
              <a:rPr lang="hu-HU" sz="1900" b="1" dirty="0" smtClean="0">
                <a:latin typeface="+mj-lt"/>
              </a:rPr>
              <a:t>A környezetvédelem</a:t>
            </a:r>
            <a:r>
              <a:rPr lang="hu-HU" sz="1900" dirty="0" smtClean="0">
                <a:latin typeface="+mj-lt"/>
              </a:rPr>
              <a:t> olyan emberi tevékenységek és intézkedések összessége, amelynek célja a környezet veszélyeztetésének, károsításának, szennyezésének megelőzése, a kialakult károk mérséklése vagy megszüntetése, a károsító tevékenységét megelőző állapot helyreállítása.</a:t>
            </a:r>
            <a:endParaRPr lang="hu-HU" sz="1900" b="1" dirty="0">
              <a:latin typeface="+mj-l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 t="11036" r="17188" b="16667"/>
          <a:stretch/>
        </p:blipFill>
        <p:spPr bwMode="auto">
          <a:xfrm>
            <a:off x="4788024" y="4327361"/>
            <a:ext cx="4159028" cy="207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418406" y="4327361"/>
            <a:ext cx="4140460" cy="2585323"/>
          </a:xfrm>
          <a:prstGeom prst="rect">
            <a:avLst/>
          </a:prstGeom>
          <a:noFill/>
        </p:spPr>
        <p:txBody>
          <a:bodyPr wrap="square" rtlCol="0">
            <a:spAutoFit/>
          </a:bodyPr>
          <a:lstStyle/>
          <a:p>
            <a:pPr algn="just"/>
            <a:r>
              <a:rPr lang="hu-HU" b="1" dirty="0">
                <a:latin typeface="+mj-lt"/>
              </a:rPr>
              <a:t>A környezetvédelmi politika </a:t>
            </a:r>
            <a:r>
              <a:rPr lang="hu-HU" dirty="0">
                <a:latin typeface="+mj-lt"/>
              </a:rPr>
              <a:t>közösségi politikává vált az utóbbi időszakban. A közösségi fellépés célja, hogy </a:t>
            </a:r>
            <a:r>
              <a:rPr lang="hu-HU" b="1" dirty="0">
                <a:latin typeface="+mj-lt"/>
              </a:rPr>
              <a:t>keretet adjon a tagállamok </a:t>
            </a:r>
            <a:r>
              <a:rPr lang="hu-HU" dirty="0">
                <a:latin typeface="+mj-lt"/>
              </a:rPr>
              <a:t>környezetvédelmi tevékenységének, amely által a tagállamok összehangolt cselekvése alapján javulhat az európai és a globális környezet minősége.</a:t>
            </a:r>
          </a:p>
          <a:p>
            <a:pPr algn="just"/>
            <a:endParaRPr lang="hu-HU" dirty="0">
              <a:latin typeface="+mj-lt"/>
            </a:endParaRPr>
          </a:p>
        </p:txBody>
      </p:sp>
      <p:sp>
        <p:nvSpPr>
          <p:cNvPr id="5" name="Szövegdoboz 4"/>
          <p:cNvSpPr txBox="1"/>
          <p:nvPr/>
        </p:nvSpPr>
        <p:spPr>
          <a:xfrm>
            <a:off x="4885223" y="6475670"/>
            <a:ext cx="3647217" cy="369332"/>
          </a:xfrm>
          <a:prstGeom prst="rect">
            <a:avLst/>
          </a:prstGeom>
          <a:noFill/>
        </p:spPr>
        <p:txBody>
          <a:bodyPr wrap="none" rtlCol="0">
            <a:spAutoFit/>
          </a:bodyPr>
          <a:lstStyle/>
          <a:p>
            <a:r>
              <a:rPr lang="hu-HU" dirty="0" smtClean="0">
                <a:latin typeface="+mj-lt"/>
              </a:rPr>
              <a:t>További információkért klikk: </a:t>
            </a:r>
            <a:r>
              <a:rPr lang="hu-HU" dirty="0" smtClean="0">
                <a:latin typeface="+mj-lt"/>
                <a:hlinkClick r:id="rId3"/>
              </a:rPr>
              <a:t>LINK</a:t>
            </a:r>
            <a:endParaRPr lang="hu-HU" dirty="0">
              <a:latin typeface="+mj-lt"/>
            </a:endParaRPr>
          </a:p>
        </p:txBody>
      </p:sp>
    </p:spTree>
    <p:extLst>
      <p:ext uri="{BB962C8B-B14F-4D97-AF65-F5344CB8AC3E}">
        <p14:creationId xmlns:p14="http://schemas.microsoft.com/office/powerpoint/2010/main" val="918924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92003678"/>
              </p:ext>
            </p:extLst>
          </p:nvPr>
        </p:nvGraphicFramePr>
        <p:xfrm>
          <a:off x="107504" y="1268760"/>
          <a:ext cx="903649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zövegdoboz 3"/>
          <p:cNvSpPr txBox="1"/>
          <p:nvPr/>
        </p:nvSpPr>
        <p:spPr>
          <a:xfrm>
            <a:off x="179512" y="2780928"/>
            <a:ext cx="1944216" cy="3308598"/>
          </a:xfrm>
          <a:prstGeom prst="rect">
            <a:avLst/>
          </a:prstGeom>
          <a:noFill/>
        </p:spPr>
        <p:txBody>
          <a:bodyPr wrap="square" rtlCol="0">
            <a:spAutoFit/>
          </a:bodyPr>
          <a:lstStyle/>
          <a:p>
            <a:pPr algn="ctr"/>
            <a:r>
              <a:rPr lang="hu-HU" sz="1900" dirty="0">
                <a:latin typeface="+mj-lt"/>
              </a:rPr>
              <a:t>A</a:t>
            </a:r>
            <a:r>
              <a:rPr lang="hu-HU" sz="1900" dirty="0" smtClean="0">
                <a:latin typeface="+mj-lt"/>
              </a:rPr>
              <a:t>z </a:t>
            </a:r>
            <a:r>
              <a:rPr lang="hu-HU" sz="1900" b="1" dirty="0">
                <a:latin typeface="+mj-lt"/>
              </a:rPr>
              <a:t>Európai Tanács párizsi ülésén</a:t>
            </a:r>
            <a:r>
              <a:rPr lang="hu-HU" sz="1900" dirty="0">
                <a:latin typeface="+mj-lt"/>
              </a:rPr>
              <a:t> az állam- vagy kormányfők megfogalmazták a közösségi </a:t>
            </a:r>
            <a:r>
              <a:rPr lang="hu-HU" sz="1900" b="1" dirty="0">
                <a:latin typeface="+mj-lt"/>
              </a:rPr>
              <a:t>környezetpolitika </a:t>
            </a:r>
            <a:r>
              <a:rPr lang="hu-HU" sz="1900" b="1" dirty="0" smtClean="0">
                <a:latin typeface="+mj-lt"/>
              </a:rPr>
              <a:t>szükségességét + </a:t>
            </a:r>
            <a:r>
              <a:rPr lang="hu-HU" sz="1900" b="1" dirty="0">
                <a:latin typeface="+mj-lt"/>
              </a:rPr>
              <a:t>cselekvési terv kidolgozását</a:t>
            </a:r>
            <a:r>
              <a:rPr lang="hu-HU" sz="1900" dirty="0">
                <a:latin typeface="+mj-lt"/>
              </a:rPr>
              <a:t>.</a:t>
            </a:r>
          </a:p>
          <a:p>
            <a:pPr algn="ctr"/>
            <a:endParaRPr lang="hu-HU" sz="1900" dirty="0">
              <a:latin typeface="+mj-lt"/>
            </a:endParaRPr>
          </a:p>
        </p:txBody>
      </p:sp>
      <p:sp>
        <p:nvSpPr>
          <p:cNvPr id="5" name="Szövegdoboz 4"/>
          <p:cNvSpPr txBox="1"/>
          <p:nvPr/>
        </p:nvSpPr>
        <p:spPr>
          <a:xfrm>
            <a:off x="2128446" y="2812286"/>
            <a:ext cx="1795482" cy="3970318"/>
          </a:xfrm>
          <a:prstGeom prst="rect">
            <a:avLst/>
          </a:prstGeom>
          <a:noFill/>
        </p:spPr>
        <p:txBody>
          <a:bodyPr wrap="square" rtlCol="0">
            <a:spAutoFit/>
          </a:bodyPr>
          <a:lstStyle/>
          <a:p>
            <a:pPr algn="ctr"/>
            <a:r>
              <a:rPr lang="hu-HU" dirty="0" smtClean="0">
                <a:latin typeface="+mj-lt"/>
              </a:rPr>
              <a:t>Az</a:t>
            </a:r>
            <a:r>
              <a:rPr lang="hu-HU" b="1" dirty="0" smtClean="0">
                <a:latin typeface="+mj-lt"/>
              </a:rPr>
              <a:t> Egységes </a:t>
            </a:r>
            <a:r>
              <a:rPr lang="hu-HU" b="1" dirty="0">
                <a:latin typeface="+mj-lt"/>
              </a:rPr>
              <a:t>Európai Okmány  </a:t>
            </a:r>
            <a:r>
              <a:rPr lang="hu-HU" dirty="0" smtClean="0">
                <a:latin typeface="+mj-lt"/>
              </a:rPr>
              <a:t>célként </a:t>
            </a:r>
            <a:r>
              <a:rPr lang="hu-HU" dirty="0">
                <a:latin typeface="+mj-lt"/>
              </a:rPr>
              <a:t>tűzte ki a </a:t>
            </a:r>
            <a:r>
              <a:rPr lang="hu-HU" b="1" dirty="0">
                <a:latin typeface="+mj-lt"/>
              </a:rPr>
              <a:t>környezet minőségének megőrzését</a:t>
            </a:r>
            <a:r>
              <a:rPr lang="hu-HU" dirty="0">
                <a:latin typeface="+mj-lt"/>
              </a:rPr>
              <a:t>, az </a:t>
            </a:r>
            <a:r>
              <a:rPr lang="hu-HU" b="1" dirty="0">
                <a:latin typeface="+mj-lt"/>
              </a:rPr>
              <a:t>emberi egészség védelmét</a:t>
            </a:r>
            <a:r>
              <a:rPr lang="hu-HU" dirty="0">
                <a:latin typeface="+mj-lt"/>
              </a:rPr>
              <a:t>, és a </a:t>
            </a:r>
            <a:r>
              <a:rPr lang="hu-HU" b="1" dirty="0">
                <a:latin typeface="+mj-lt"/>
              </a:rPr>
              <a:t>természeti erőforrások racionális </a:t>
            </a:r>
            <a:r>
              <a:rPr lang="hu-HU" b="1" dirty="0" smtClean="0">
                <a:latin typeface="+mj-lt"/>
              </a:rPr>
              <a:t>felhasználását.</a:t>
            </a:r>
          </a:p>
          <a:p>
            <a:pPr algn="ctr"/>
            <a:endParaRPr lang="hu-HU" dirty="0">
              <a:latin typeface="+mj-lt"/>
            </a:endParaRPr>
          </a:p>
        </p:txBody>
      </p:sp>
      <p:sp>
        <p:nvSpPr>
          <p:cNvPr id="6" name="Szövegdoboz 5"/>
          <p:cNvSpPr txBox="1"/>
          <p:nvPr/>
        </p:nvSpPr>
        <p:spPr>
          <a:xfrm>
            <a:off x="4067944" y="2780928"/>
            <a:ext cx="1656184" cy="2139047"/>
          </a:xfrm>
          <a:prstGeom prst="rect">
            <a:avLst/>
          </a:prstGeom>
          <a:noFill/>
        </p:spPr>
        <p:txBody>
          <a:bodyPr wrap="square" rtlCol="0">
            <a:spAutoFit/>
          </a:bodyPr>
          <a:lstStyle/>
          <a:p>
            <a:pPr algn="ctr"/>
            <a:r>
              <a:rPr lang="hu-HU" sz="1900" dirty="0">
                <a:latin typeface="+mj-lt"/>
              </a:rPr>
              <a:t>A</a:t>
            </a:r>
            <a:r>
              <a:rPr lang="hu-HU" sz="1900" b="1" dirty="0">
                <a:latin typeface="+mj-lt"/>
              </a:rPr>
              <a:t> Maastrichti Szerződés </a:t>
            </a:r>
            <a:r>
              <a:rPr lang="hu-HU" sz="1900" dirty="0" smtClean="0">
                <a:latin typeface="+mj-lt"/>
              </a:rPr>
              <a:t>által </a:t>
            </a:r>
            <a:r>
              <a:rPr lang="hu-HU" sz="1900" dirty="0">
                <a:latin typeface="+mj-lt"/>
              </a:rPr>
              <a:t>a környezetpolitika hivatalos uniós politikai terület </a:t>
            </a:r>
            <a:r>
              <a:rPr lang="hu-HU" sz="1900" dirty="0" smtClean="0">
                <a:latin typeface="+mj-lt"/>
              </a:rPr>
              <a:t>lett.</a:t>
            </a:r>
            <a:endParaRPr lang="hu-HU" sz="1900" dirty="0">
              <a:latin typeface="+mj-lt"/>
            </a:endParaRPr>
          </a:p>
        </p:txBody>
      </p:sp>
      <p:sp>
        <p:nvSpPr>
          <p:cNvPr id="7" name="Szövegdoboz 6"/>
          <p:cNvSpPr txBox="1"/>
          <p:nvPr/>
        </p:nvSpPr>
        <p:spPr>
          <a:xfrm>
            <a:off x="5652120" y="2812286"/>
            <a:ext cx="2160240" cy="3600986"/>
          </a:xfrm>
          <a:prstGeom prst="rect">
            <a:avLst/>
          </a:prstGeom>
          <a:noFill/>
        </p:spPr>
        <p:txBody>
          <a:bodyPr wrap="square" rtlCol="0">
            <a:spAutoFit/>
          </a:bodyPr>
          <a:lstStyle/>
          <a:p>
            <a:pPr algn="ctr"/>
            <a:r>
              <a:rPr lang="hu-HU" sz="1900" dirty="0" smtClean="0">
                <a:latin typeface="+mj-lt"/>
              </a:rPr>
              <a:t>Az</a:t>
            </a:r>
            <a:r>
              <a:rPr lang="hu-HU" sz="1900" b="1" dirty="0" smtClean="0">
                <a:latin typeface="+mj-lt"/>
              </a:rPr>
              <a:t> Amszterdami </a:t>
            </a:r>
            <a:r>
              <a:rPr lang="hu-HU" sz="1900" b="1" dirty="0">
                <a:latin typeface="+mj-lt"/>
              </a:rPr>
              <a:t>Szerződés </a:t>
            </a:r>
            <a:r>
              <a:rPr lang="hu-HU" sz="1900" dirty="0" smtClean="0">
                <a:latin typeface="+mj-lt"/>
              </a:rPr>
              <a:t>elrendelte </a:t>
            </a:r>
            <a:r>
              <a:rPr lang="hu-HU" sz="1900" dirty="0">
                <a:latin typeface="+mj-lt"/>
              </a:rPr>
              <a:t>a környezetvédelem beépítését az ágazati politikába. </a:t>
            </a:r>
            <a:r>
              <a:rPr lang="hu-HU" sz="1900" dirty="0" smtClean="0">
                <a:latin typeface="+mj-lt"/>
              </a:rPr>
              <a:t/>
            </a:r>
            <a:br>
              <a:rPr lang="hu-HU" sz="1900" dirty="0" smtClean="0">
                <a:latin typeface="+mj-lt"/>
              </a:rPr>
            </a:br>
            <a:r>
              <a:rPr lang="hu-HU" sz="1900" dirty="0" smtClean="0">
                <a:latin typeface="+mj-lt"/>
              </a:rPr>
              <a:t>Mindez </a:t>
            </a:r>
            <a:r>
              <a:rPr lang="hu-HU" sz="1900" dirty="0">
                <a:latin typeface="+mj-lt"/>
              </a:rPr>
              <a:t>a fenntartható fejlődés megsegítése érdekében.</a:t>
            </a:r>
          </a:p>
          <a:p>
            <a:pPr algn="ctr"/>
            <a:endParaRPr lang="hu-HU" sz="1900" dirty="0">
              <a:latin typeface="+mj-lt"/>
            </a:endParaRPr>
          </a:p>
        </p:txBody>
      </p:sp>
      <p:sp>
        <p:nvSpPr>
          <p:cNvPr id="9" name="Szövegdoboz 8"/>
          <p:cNvSpPr txBox="1"/>
          <p:nvPr/>
        </p:nvSpPr>
        <p:spPr>
          <a:xfrm>
            <a:off x="7596336" y="2812286"/>
            <a:ext cx="1547664" cy="3016210"/>
          </a:xfrm>
          <a:prstGeom prst="rect">
            <a:avLst/>
          </a:prstGeom>
          <a:noFill/>
        </p:spPr>
        <p:txBody>
          <a:bodyPr wrap="square" rtlCol="0">
            <a:spAutoFit/>
          </a:bodyPr>
          <a:lstStyle/>
          <a:p>
            <a:pPr algn="ctr"/>
            <a:r>
              <a:rPr lang="hu-HU" sz="1900" dirty="0">
                <a:latin typeface="+mj-lt"/>
              </a:rPr>
              <a:t>A</a:t>
            </a:r>
            <a:r>
              <a:rPr lang="hu-HU" sz="1900" b="1" dirty="0">
                <a:latin typeface="+mj-lt"/>
              </a:rPr>
              <a:t> Lisszaboni Szerződés </a:t>
            </a:r>
            <a:r>
              <a:rPr lang="hu-HU" sz="1900" dirty="0">
                <a:latin typeface="+mj-lt"/>
              </a:rPr>
              <a:t>nyomán </a:t>
            </a:r>
            <a:r>
              <a:rPr lang="hu-HU" sz="1900" dirty="0" smtClean="0">
                <a:latin typeface="+mj-lt"/>
              </a:rPr>
              <a:t>pedig </a:t>
            </a:r>
            <a:r>
              <a:rPr lang="hu-HU" sz="1900" dirty="0">
                <a:latin typeface="+mj-lt"/>
              </a:rPr>
              <a:t>nemzetközi </a:t>
            </a:r>
            <a:r>
              <a:rPr lang="hu-HU" sz="1900" dirty="0" err="1" smtClean="0">
                <a:latin typeface="+mj-lt"/>
              </a:rPr>
              <a:t>megállapodá-sokat</a:t>
            </a:r>
            <a:r>
              <a:rPr lang="hu-HU" sz="1900" dirty="0" smtClean="0">
                <a:latin typeface="+mj-lt"/>
              </a:rPr>
              <a:t> </a:t>
            </a:r>
            <a:r>
              <a:rPr lang="hu-HU" sz="1900" dirty="0">
                <a:latin typeface="+mj-lt"/>
              </a:rPr>
              <a:t>is köthet az Európai Unió.</a:t>
            </a:r>
          </a:p>
        </p:txBody>
      </p:sp>
      <p:sp>
        <p:nvSpPr>
          <p:cNvPr id="3" name="Szövegdoboz 2"/>
          <p:cNvSpPr txBox="1"/>
          <p:nvPr/>
        </p:nvSpPr>
        <p:spPr>
          <a:xfrm>
            <a:off x="2411760" y="188640"/>
            <a:ext cx="5832648" cy="1138773"/>
          </a:xfrm>
          <a:prstGeom prst="rect">
            <a:avLst/>
          </a:prstGeom>
          <a:noFill/>
        </p:spPr>
        <p:txBody>
          <a:bodyPr wrap="square" rtlCol="0">
            <a:spAutoFit/>
          </a:bodyPr>
          <a:lstStyle/>
          <a:p>
            <a:pPr algn="ctr"/>
            <a:r>
              <a:rPr lang="hu-HU" sz="3600" b="1" dirty="0" smtClean="0">
                <a:latin typeface="+mj-lt"/>
              </a:rPr>
              <a:t>Környezetvédelem</a:t>
            </a:r>
          </a:p>
          <a:p>
            <a:pPr algn="ctr"/>
            <a:r>
              <a:rPr lang="hu-HU" sz="3200" dirty="0" smtClean="0">
                <a:latin typeface="+mj-lt"/>
              </a:rPr>
              <a:t>Történeti áttekintés</a:t>
            </a:r>
            <a:endParaRPr lang="hu-HU" sz="3200" dirty="0">
              <a:latin typeface="+mj-lt"/>
            </a:endParaRPr>
          </a:p>
        </p:txBody>
      </p:sp>
    </p:spTree>
    <p:extLst>
      <p:ext uri="{BB962C8B-B14F-4D97-AF65-F5344CB8AC3E}">
        <p14:creationId xmlns:p14="http://schemas.microsoft.com/office/powerpoint/2010/main" val="290457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699792" y="404663"/>
            <a:ext cx="4968552" cy="769441"/>
          </a:xfrm>
          <a:prstGeom prst="rect">
            <a:avLst/>
          </a:prstGeom>
          <a:noFill/>
        </p:spPr>
        <p:txBody>
          <a:bodyPr wrap="square" rtlCol="0">
            <a:spAutoFit/>
          </a:bodyPr>
          <a:lstStyle/>
          <a:p>
            <a:pPr algn="ctr"/>
            <a:r>
              <a:rPr lang="hu-HU" sz="4400" dirty="0" smtClean="0">
                <a:latin typeface="+mj-lt"/>
              </a:rPr>
              <a:t>Jogalap</a:t>
            </a:r>
            <a:endParaRPr lang="hu-HU" sz="4400" dirty="0">
              <a:latin typeface="+mj-lt"/>
            </a:endParaRPr>
          </a:p>
        </p:txBody>
      </p:sp>
      <p:sp>
        <p:nvSpPr>
          <p:cNvPr id="3" name="Szövegdoboz 2"/>
          <p:cNvSpPr txBox="1"/>
          <p:nvPr/>
        </p:nvSpPr>
        <p:spPr>
          <a:xfrm>
            <a:off x="323528" y="1412776"/>
            <a:ext cx="8496944" cy="5062924"/>
          </a:xfrm>
          <a:prstGeom prst="rect">
            <a:avLst/>
          </a:prstGeom>
          <a:noFill/>
        </p:spPr>
        <p:txBody>
          <a:bodyPr wrap="square" rtlCol="0">
            <a:spAutoFit/>
          </a:bodyPr>
          <a:lstStyle/>
          <a:p>
            <a:pPr algn="just"/>
            <a:r>
              <a:rPr lang="hu-HU" sz="1900" dirty="0" smtClean="0">
                <a:latin typeface="+mj-lt"/>
              </a:rPr>
              <a:t>Jogalapként az EUMSZ </a:t>
            </a:r>
            <a:r>
              <a:rPr lang="hu-HU" sz="1900" dirty="0">
                <a:latin typeface="+mj-lt"/>
              </a:rPr>
              <a:t>11. és 191–193. </a:t>
            </a:r>
            <a:r>
              <a:rPr lang="hu-HU" sz="1900" dirty="0" smtClean="0">
                <a:latin typeface="+mj-lt"/>
              </a:rPr>
              <a:t>cikke szolgál.</a:t>
            </a:r>
          </a:p>
          <a:p>
            <a:pPr algn="just"/>
            <a:r>
              <a:rPr lang="hu-HU" sz="1900" b="1" dirty="0" smtClean="0">
                <a:latin typeface="+mj-lt"/>
              </a:rPr>
              <a:t>11. Cikk</a:t>
            </a:r>
          </a:p>
          <a:p>
            <a:pPr algn="just"/>
            <a:r>
              <a:rPr lang="hu-HU" sz="1900" b="1" i="1" dirty="0">
                <a:latin typeface="+mj-lt"/>
              </a:rPr>
              <a:t>A környezetvédelmi követelményeket </a:t>
            </a:r>
            <a:r>
              <a:rPr lang="hu-HU" sz="1900" i="1" dirty="0">
                <a:latin typeface="+mj-lt"/>
              </a:rPr>
              <a:t>— különösen a fenntartható fejlődés előmozdítására tekintettel — </a:t>
            </a:r>
            <a:r>
              <a:rPr lang="hu-HU" sz="1900" b="1" i="1" dirty="0">
                <a:latin typeface="+mj-lt"/>
              </a:rPr>
              <a:t>be kell illeszteni </a:t>
            </a:r>
            <a:r>
              <a:rPr lang="hu-HU" sz="1900" i="1" dirty="0">
                <a:latin typeface="+mj-lt"/>
              </a:rPr>
              <a:t>az uniós politikák és tevékenységek meghatározásába és végrehajtásába</a:t>
            </a:r>
            <a:r>
              <a:rPr lang="hu-HU" sz="1900" i="1" dirty="0" smtClean="0">
                <a:latin typeface="+mj-lt"/>
              </a:rPr>
              <a:t>.</a:t>
            </a:r>
          </a:p>
          <a:p>
            <a:pPr algn="just"/>
            <a:r>
              <a:rPr lang="hu-HU" sz="1900" b="1" dirty="0">
                <a:latin typeface="+mj-lt"/>
              </a:rPr>
              <a:t>191. cikk</a:t>
            </a:r>
          </a:p>
          <a:p>
            <a:pPr algn="just"/>
            <a:r>
              <a:rPr lang="hu-HU" sz="1900" i="1" dirty="0" smtClean="0">
                <a:latin typeface="+mj-lt"/>
              </a:rPr>
              <a:t>(</a:t>
            </a:r>
            <a:r>
              <a:rPr lang="hu-HU" sz="1900" i="1" dirty="0">
                <a:latin typeface="+mj-lt"/>
              </a:rPr>
              <a:t>1) Az Unió környezetpolitikája </a:t>
            </a:r>
            <a:r>
              <a:rPr lang="hu-HU" sz="1900" b="1" i="1" dirty="0">
                <a:latin typeface="+mj-lt"/>
              </a:rPr>
              <a:t>hozzájárul a következő célkitűzések </a:t>
            </a:r>
            <a:r>
              <a:rPr lang="hu-HU" sz="1900" i="1" dirty="0">
                <a:latin typeface="+mj-lt"/>
              </a:rPr>
              <a:t>eléréséhez:</a:t>
            </a:r>
          </a:p>
          <a:p>
            <a:pPr algn="just"/>
            <a:r>
              <a:rPr lang="hu-HU" sz="1900" i="1" dirty="0">
                <a:latin typeface="+mj-lt"/>
              </a:rPr>
              <a:t>- a környezet minőségének megőrzése, védelme és javítása;</a:t>
            </a:r>
          </a:p>
          <a:p>
            <a:pPr algn="just"/>
            <a:r>
              <a:rPr lang="hu-HU" sz="1900" i="1" dirty="0">
                <a:latin typeface="+mj-lt"/>
              </a:rPr>
              <a:t>- az emberi egészség védelme;</a:t>
            </a:r>
          </a:p>
          <a:p>
            <a:pPr algn="just"/>
            <a:r>
              <a:rPr lang="hu-HU" sz="1900" i="1" dirty="0">
                <a:latin typeface="+mj-lt"/>
              </a:rPr>
              <a:t>- a természeti erőforrások körültekintő és ésszerű hasznosítása;</a:t>
            </a:r>
          </a:p>
          <a:p>
            <a:pPr algn="just"/>
            <a:r>
              <a:rPr lang="hu-HU" sz="1900" i="1" dirty="0">
                <a:latin typeface="+mj-lt"/>
              </a:rPr>
              <a:t>- a regionális vagy világméretű környezeti problémák leküzdésére, és különösen az éghajlatváltozás elleni küzdelemre irányuló intézkedések ösztönzése nemzetközi szinten.</a:t>
            </a:r>
          </a:p>
          <a:p>
            <a:pPr algn="just"/>
            <a:r>
              <a:rPr lang="hu-HU" sz="1900" i="1" dirty="0">
                <a:latin typeface="+mj-lt"/>
              </a:rPr>
              <a:t>(2) Az Unió környezetpolitikájának </a:t>
            </a:r>
            <a:r>
              <a:rPr lang="hu-HU" sz="1900" b="1" i="1" dirty="0">
                <a:latin typeface="+mj-lt"/>
              </a:rPr>
              <a:t>célja a magas szintű védelem</a:t>
            </a:r>
            <a:r>
              <a:rPr lang="hu-HU" sz="1900" i="1" dirty="0">
                <a:latin typeface="+mj-lt"/>
              </a:rPr>
              <a:t>, figyelembe véve ugyanakkor az Unió különböző régióinak helyzetében mutatkozó különbségeket. </a:t>
            </a:r>
            <a:r>
              <a:rPr lang="hu-HU" sz="1900" b="1" i="1" dirty="0">
                <a:latin typeface="+mj-lt"/>
              </a:rPr>
              <a:t>Ez a politika az elővigyázatosság és a megelőzés elvén, a környezeti károk elsődlegesen a forrásuknál történő elhárításának elvén, valamint a "szennyező fizet"</a:t>
            </a:r>
            <a:r>
              <a:rPr lang="hu-HU" sz="1900" b="1" i="1" dirty="0" err="1">
                <a:latin typeface="+mj-lt"/>
              </a:rPr>
              <a:t>-elven</a:t>
            </a:r>
            <a:r>
              <a:rPr lang="hu-HU" sz="1900" b="1" i="1" dirty="0">
                <a:latin typeface="+mj-lt"/>
              </a:rPr>
              <a:t> alapul</a:t>
            </a:r>
            <a:r>
              <a:rPr lang="hu-HU" sz="1900" i="1" dirty="0" smtClean="0">
                <a:latin typeface="+mj-lt"/>
              </a:rPr>
              <a:t>.</a:t>
            </a:r>
            <a:endParaRPr lang="hu-HU" dirty="0"/>
          </a:p>
        </p:txBody>
      </p:sp>
    </p:spTree>
    <p:extLst>
      <p:ext uri="{BB962C8B-B14F-4D97-AF65-F5344CB8AC3E}">
        <p14:creationId xmlns:p14="http://schemas.microsoft.com/office/powerpoint/2010/main" val="326102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627784" y="404664"/>
            <a:ext cx="4464496" cy="769441"/>
          </a:xfrm>
          <a:prstGeom prst="rect">
            <a:avLst/>
          </a:prstGeom>
          <a:noFill/>
        </p:spPr>
        <p:txBody>
          <a:bodyPr wrap="square" rtlCol="0">
            <a:spAutoFit/>
          </a:bodyPr>
          <a:lstStyle/>
          <a:p>
            <a:r>
              <a:rPr lang="hu-HU" sz="4400" dirty="0">
                <a:latin typeface="+mj-lt"/>
              </a:rPr>
              <a:t>Általános </a:t>
            </a:r>
            <a:r>
              <a:rPr lang="hu-HU" sz="4400" dirty="0" smtClean="0">
                <a:latin typeface="+mj-lt"/>
              </a:rPr>
              <a:t>elvek</a:t>
            </a:r>
            <a:endParaRPr lang="hu-HU" sz="4400" dirty="0">
              <a:latin typeface="+mj-lt"/>
            </a:endParaRPr>
          </a:p>
        </p:txBody>
      </p:sp>
      <p:sp>
        <p:nvSpPr>
          <p:cNvPr id="7" name="Szövegdoboz 6"/>
          <p:cNvSpPr txBox="1"/>
          <p:nvPr/>
        </p:nvSpPr>
        <p:spPr>
          <a:xfrm>
            <a:off x="323528" y="4882596"/>
            <a:ext cx="1588897" cy="215444"/>
          </a:xfrm>
          <a:prstGeom prst="rect">
            <a:avLst/>
          </a:prstGeom>
          <a:noFill/>
        </p:spPr>
        <p:txBody>
          <a:bodyPr wrap="none" rtlCol="0">
            <a:spAutoFit/>
          </a:bodyPr>
          <a:lstStyle/>
          <a:p>
            <a:r>
              <a:rPr lang="hu-HU" sz="800" dirty="0" smtClean="0"/>
              <a:t>Forrás: </a:t>
            </a:r>
            <a:r>
              <a:rPr lang="hu-HU" sz="800" dirty="0"/>
              <a:t>https://</a:t>
            </a:r>
            <a:r>
              <a:rPr lang="hu-HU" sz="800" dirty="0" smtClean="0"/>
              <a:t>euobserver.com</a:t>
            </a:r>
            <a:endParaRPr lang="hu-HU" sz="800" dirty="0"/>
          </a:p>
        </p:txBody>
      </p:sp>
      <p:sp>
        <p:nvSpPr>
          <p:cNvPr id="8" name="Szövegdoboz 7"/>
          <p:cNvSpPr txBox="1"/>
          <p:nvPr/>
        </p:nvSpPr>
        <p:spPr>
          <a:xfrm>
            <a:off x="323528" y="6627168"/>
            <a:ext cx="2185214" cy="230832"/>
          </a:xfrm>
          <a:prstGeom prst="rect">
            <a:avLst/>
          </a:prstGeom>
          <a:noFill/>
        </p:spPr>
        <p:txBody>
          <a:bodyPr wrap="none" rtlCol="0">
            <a:spAutoFit/>
          </a:bodyPr>
          <a:lstStyle/>
          <a:p>
            <a:r>
              <a:rPr lang="hu-HU" sz="900" dirty="0" smtClean="0"/>
              <a:t>Forrás: </a:t>
            </a:r>
            <a:r>
              <a:rPr lang="hu-HU" sz="900" dirty="0"/>
              <a:t>https://</a:t>
            </a:r>
            <a:r>
              <a:rPr lang="hu-HU" sz="900" dirty="0" smtClean="0"/>
              <a:t>www.europarl.europa.eu</a:t>
            </a:r>
            <a:endParaRPr lang="hu-HU" sz="900" dirty="0"/>
          </a:p>
        </p:txBody>
      </p:sp>
      <p:sp>
        <p:nvSpPr>
          <p:cNvPr id="10" name="Szövegdoboz 9"/>
          <p:cNvSpPr txBox="1"/>
          <p:nvPr/>
        </p:nvSpPr>
        <p:spPr>
          <a:xfrm>
            <a:off x="323528" y="2996952"/>
            <a:ext cx="1800200" cy="230832"/>
          </a:xfrm>
          <a:prstGeom prst="rect">
            <a:avLst/>
          </a:prstGeom>
          <a:noFill/>
        </p:spPr>
        <p:txBody>
          <a:bodyPr wrap="square" rtlCol="0">
            <a:spAutoFit/>
          </a:bodyPr>
          <a:lstStyle/>
          <a:p>
            <a:r>
              <a:rPr lang="hu-HU" sz="900" dirty="0" smtClean="0"/>
              <a:t>Forrás: </a:t>
            </a:r>
            <a:r>
              <a:rPr lang="hu-HU" sz="900" dirty="0"/>
              <a:t>https://</a:t>
            </a:r>
            <a:r>
              <a:rPr lang="hu-HU" sz="900" dirty="0" smtClean="0"/>
              <a:t>ec.europa.eu</a:t>
            </a:r>
            <a:endParaRPr lang="hu-HU" sz="900" dirty="0"/>
          </a:p>
        </p:txBody>
      </p:sp>
      <p:graphicFrame>
        <p:nvGraphicFramePr>
          <p:cNvPr id="6" name="Diagram 5"/>
          <p:cNvGraphicFramePr/>
          <p:nvPr>
            <p:extLst>
              <p:ext uri="{D42A27DB-BD31-4B8C-83A1-F6EECF244321}">
                <p14:modId xmlns:p14="http://schemas.microsoft.com/office/powerpoint/2010/main" val="1036964434"/>
              </p:ext>
            </p:extLst>
          </p:nvPr>
        </p:nvGraphicFramePr>
        <p:xfrm>
          <a:off x="323528" y="1450976"/>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87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8580</TotalTime>
  <Words>2904</Words>
  <Application>Microsoft Office PowerPoint</Application>
  <PresentationFormat>Diavetítés a képernyőre (4:3 oldalarány)</PresentationFormat>
  <Paragraphs>305</Paragraphs>
  <Slides>51</Slides>
  <Notes>2</Notes>
  <HiddenSlides>0</HiddenSlides>
  <MMClips>0</MMClips>
  <ScaleCrop>false</ScaleCrop>
  <HeadingPairs>
    <vt:vector size="4" baseType="variant">
      <vt:variant>
        <vt:lpstr>Téma</vt:lpstr>
      </vt:variant>
      <vt:variant>
        <vt:i4>1</vt:i4>
      </vt:variant>
      <vt:variant>
        <vt:lpstr>Diacímek</vt:lpstr>
      </vt:variant>
      <vt:variant>
        <vt:i4>51</vt:i4>
      </vt:variant>
    </vt:vector>
  </HeadingPairs>
  <TitlesOfParts>
    <vt:vector size="52" baseType="lpstr">
      <vt:lpstr>Office-téma</vt:lpstr>
      <vt:lpstr>Bevezetés az Európai Unió egyes, kiemelt jelentőségű szakpolitikáiba  Környezetvédelmi politika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Európai Környezetvédelmi Ügynökség </vt:lpstr>
      <vt:lpstr>PowerPoint bemutató</vt:lpstr>
      <vt:lpstr>PowerPoint bemutató</vt:lpstr>
    </vt:vector>
  </TitlesOfParts>
  <Company>dmjvph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Magyar Köztársaság alkotmányos berendezkedése és közigazgatási rendszere</dc:title>
  <dc:creator>Dr. Tábikné Dr. Bárdos Ildikó</dc:creator>
  <cp:lastModifiedBy>Mernyei Ákos</cp:lastModifiedBy>
  <cp:revision>355</cp:revision>
  <dcterms:created xsi:type="dcterms:W3CDTF">2010-04-21T07:27:43Z</dcterms:created>
  <dcterms:modified xsi:type="dcterms:W3CDTF">2020-04-23T11:04:17Z</dcterms:modified>
</cp:coreProperties>
</file>